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Lst>
  <p:sldSz cy="5143500" cx="9144000"/>
  <p:notesSz cx="6858000" cy="9144000"/>
  <p:embeddedFontLst>
    <p:embeddedFont>
      <p:font typeface="Noto Sans Symbols"/>
      <p:regular r:id="rId144"/>
      <p:bold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CC9FF3-90D0-4171-B8A2-C997C410BA3C}">
  <a:tblStyle styleId="{19CC9FF3-90D0-4171-B8A2-C997C410BA3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145" Type="http://schemas.openxmlformats.org/officeDocument/2006/relationships/font" Target="fonts/NotoSansSymbols-bold.fntdata"/><Relationship Id="rId8" Type="http://schemas.openxmlformats.org/officeDocument/2006/relationships/slide" Target="slides/slide3.xml"/><Relationship Id="rId144" Type="http://schemas.openxmlformats.org/officeDocument/2006/relationships/font" Target="fonts/NotoSansSymbols-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0c031ceb5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 name="Google Shape;82;g80c031ceb5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https://web.archive.org/web/20050830000348/http://www.cnn.com/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0" name="Google Shape;15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https://web.archive.org/web/20050830031415/http://www.cnn.com/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 name="Google Shape;15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8b5d46602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8b5d466027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76c5f4c3b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76c5f4c3b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76c5f4c3b4_0_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8b5d46602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g8b5d466027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76c5f4c3b4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6c5f4c3b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g76c5f4c3b4_0_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8b5d466027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8b5d46602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8b5d466027_0_14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76c5f4c3b4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76c5f4c3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g76c5f4c3b4_0_3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b5d46602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g8b5d466027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8b5d466027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8b5d466027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8b5d466027_0_27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8b5d466027_0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8b5d46602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8b5d466027_0_28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8b5d466027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8b5d46602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g8b5d466027_0_29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https://web.archive.org/web/20050830175214/http://www.cnn.com/index.html</a:t>
            </a:r>
            <a:endParaRPr/>
          </a:p>
        </p:txBody>
      </p:sp>
      <p:sp>
        <p:nvSpPr>
          <p:cNvPr id="164" name="Google Shape;16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b5d466027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5d46602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g8b5d466027_0_15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8b5d466027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8b5d4660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g8b5d466027_0_22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8b5d466027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8b5d46602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g8b5d466027_0_24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8b5d466027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8b5d4660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g8b5d466027_0_25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976332c2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976332c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976332c25f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8b5d466027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8b5d46602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8b5d466027_0_18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b5d466027_0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b5d466027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g8b5d466027_0_32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8b5d466027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8b5d466027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g8b5d466027_0_33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8b5d466027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8b5d46602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8b5d466027_0_34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8b5d466027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8b5d466027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8b5d466027_0_35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https://web.archive.org/web/20050831103227/http://www.cnn.com/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1" name="Google Shape;17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8b5d466027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8b5d466027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g8b5d466027_0_40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8b5d466027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8b5d46602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g8b5d466027_0_41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8b5d466027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8b5d46602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g8b5d466027_0_42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8b5d466027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8b5d46602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8b5d466027_0_41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8b5d466027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8b5d46602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8b5d466027_0_19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8b5d466027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8b5d46602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g8b5d466027_0_36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b5d466027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b5d46602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g8b5d466027_0_38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8b5d466027_0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8b5d46602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g8b5d466027_0_37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915f90ba7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915f90ba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g915f90ba7e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https://web.archive.org/web/20050831195555/http://www.cnn.com/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8" name="Google Shape;17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https://web.archive.org/web/20050901023934/http://www.cnn.com/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5" name="Google Shape;18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https://web.archive.org/web/20050901164946/http://www.cnn.com/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2" name="Google Shape;19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https://web.archive.org/web/20050903043257/http://www.cnn.com/</a:t>
            </a:r>
            <a:endParaRPr/>
          </a:p>
        </p:txBody>
      </p:sp>
      <p:sp>
        <p:nvSpPr>
          <p:cNvPr id="199" name="Google Shape;19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https://web.archive.org/web/20050904223351/http://www.cnn.com/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6" name="Google Shape;20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76602ea3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76602ea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976602ea3b_0_1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76602ea3b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76602ea3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976602ea3b_0_3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76602ea3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76602ea3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976602ea3b_0_3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76602ea3b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76602ea3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976602ea3b_0_4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76602ea3b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76602ea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976602ea3b_0_5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0c031ceb5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79" name="Google Shape;279;g80c031ceb5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762d7ae1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762d7ae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9762d7ae15_0_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76602ea3b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976602ea3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976602ea3b_0_6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8c67f966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8c67f96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88c67f9669_0_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6c19a9c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76c19a9cc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6b0f5e76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76b0f5e76c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6b0f5e76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76b0f5e76c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6b0f5e7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76b0f5e76c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76602ea3b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93" name="Google Shape;393;g976602ea3b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8c67f9669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8c67f966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88c67f9669_0_3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http://www.cnn.com/SPECIALS/2005/katrina/ </a:t>
            </a:r>
            <a:endParaRPr/>
          </a:p>
        </p:txBody>
      </p:sp>
      <p:sp>
        <p:nvSpPr>
          <p:cNvPr id="115" name="Google Shape;11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0c031ceb5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16" name="Google Shape;516;g80c031ceb5_0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8a509efa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8a509efab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a509efab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8a509efab3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a509efa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8a509efab3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https://web.archive.org/web/20050827154427/http://www.cnn.com/</a:t>
            </a:r>
            <a:endParaRPr/>
          </a:p>
        </p:txBody>
      </p:sp>
      <p:sp>
        <p:nvSpPr>
          <p:cNvPr id="128" name="Google Shape;12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8b5d466027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8b5d46602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8b5d466027_0_5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https://web.archive.org/web/20050828031035/http://www.cnn.com/index.html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5" name="Google Shape;13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b5d466027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b5d4660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8b5d466027_0_6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8b5d4660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8b5d466027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b5d4660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8b5d466027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https://web.archive.org/web/20050828155226/http://www.cnn.com:80/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2" name="Google Shape;14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76c7c7cc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76c7c7cc7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8b5d466027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8b5d46602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8b5d466027_0_6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88b98719f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16" name="Google Shape;1116;g88b98719f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8b5d466027_0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8b5d46602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8b5d466027_0_44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8b5d466027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8b5d4660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8b5d466027_0_12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56946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5" name="Google Shape;15;p2"/>
          <p:cNvSpPr txBox="1"/>
          <p:nvPr>
            <p:ph idx="1" type="subTitle"/>
          </p:nvPr>
        </p:nvSpPr>
        <p:spPr>
          <a:xfrm>
            <a:off x="1371600" y="19144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9" name="Google Shape;69;p11"/>
          <p:cNvSpPr txBox="1"/>
          <p:nvPr>
            <p:ph idx="1" type="body"/>
          </p:nvPr>
        </p:nvSpPr>
        <p:spPr>
          <a:xfrm>
            <a:off x="457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2" type="body"/>
          </p:nvPr>
        </p:nvSpPr>
        <p:spPr>
          <a:xfrm>
            <a:off x="4648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11"/>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73" name="Google Shape;73;p11"/>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6" name="Google Shape;76;p12"/>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sz="2000">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9" name="Google Shape;79;p1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9" name="Google Shape;19;p3"/>
          <p:cNvSpPr txBox="1"/>
          <p:nvPr>
            <p:ph idx="1" type="body"/>
          </p:nvPr>
        </p:nvSpPr>
        <p:spPr>
          <a:xfrm>
            <a:off x="457200" y="1200150"/>
            <a:ext cx="8229600" cy="37011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6926950" y="4869675"/>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cxnSp>
        <p:nvCxnSpPr>
          <p:cNvPr id="22" name="Google Shape;22;p3"/>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4"/>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26" name="Google Shape;26;p4"/>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 name="Google Shape;29;p5"/>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0" name="Google Shape;30;p5"/>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31" name="Google Shape;31;p5"/>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2" name="Shape 32"/>
        <p:cNvGrpSpPr/>
        <p:nvPr/>
      </p:nvGrpSpPr>
      <p:grpSpPr>
        <a:xfrm>
          <a:off x="0" y="0"/>
          <a:ext cx="0" cy="0"/>
          <a:chOff x="0" y="0"/>
          <a:chExt cx="0" cy="0"/>
        </a:xfrm>
      </p:grpSpPr>
      <p:sp>
        <p:nvSpPr>
          <p:cNvPr id="33" name="Google Shape;33;p6"/>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4" name="Google Shape;34;p6"/>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 name="Shape 38"/>
        <p:cNvGrpSpPr/>
        <p:nvPr/>
      </p:nvGrpSpPr>
      <p:grpSpPr>
        <a:xfrm>
          <a:off x="0" y="0"/>
          <a:ext cx="0" cy="0"/>
          <a:chOff x="0" y="0"/>
          <a:chExt cx="0" cy="0"/>
        </a:xfrm>
      </p:grpSpPr>
      <p:sp>
        <p:nvSpPr>
          <p:cNvPr id="39" name="Google Shape;39;p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 name="Google Shape;40;p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2" name="Google Shape;42;p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3" name="Google Shape;43;p7"/>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 name="Shape 44"/>
        <p:cNvGrpSpPr/>
        <p:nvPr/>
      </p:nvGrpSpPr>
      <p:grpSpPr>
        <a:xfrm>
          <a:off x="0" y="0"/>
          <a:ext cx="0" cy="0"/>
          <a:chOff x="0" y="0"/>
          <a:chExt cx="0" cy="0"/>
        </a:xfrm>
      </p:grpSpPr>
      <p:sp>
        <p:nvSpPr>
          <p:cNvPr id="45" name="Google Shape;45;p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6" name="Google Shape;46;p8"/>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7" name="Google Shape;47;p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48" name="Google Shape;48;p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9" name="Google Shape;49;p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3" name="Google Shape;53;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6" name="Google Shape;56;p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0" name="Google Shape;60;p10"/>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1" name="Google Shape;61;p1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2" name="Google Shape;62;p10"/>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3" name="Google Shape;63;p1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6" name="Google Shape;66;p10"/>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02.png"/><Relationship Id="rId4" Type="http://schemas.openxmlformats.org/officeDocument/2006/relationships/hyperlink" Target="http://www.dlib.org/dlib/september04/vandesompel/09vandesompel.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0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0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9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 Id="rId3" Type="http://schemas.openxmlformats.org/officeDocument/2006/relationships/image" Target="../media/image105.png"/><Relationship Id="rId4" Type="http://schemas.openxmlformats.org/officeDocument/2006/relationships/hyperlink" Target="https://web.archive.org/web/20041012155445/http://www.communitytechnology.org/nsf_ci_report/" TargetMode="External"/><Relationship Id="rId5" Type="http://schemas.openxmlformats.org/officeDocument/2006/relationships/hyperlink" Target="http://timetravel.mementoweb.org/list/20040915093256/http://www.communitytechnology.org/nsf_ci_report/"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9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 Id="rId3" Type="http://schemas.openxmlformats.org/officeDocument/2006/relationships/image" Target="../media/image1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0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108.png"/><Relationship Id="rId4" Type="http://schemas.openxmlformats.org/officeDocument/2006/relationships/hyperlink" Target="https://web.archive.org/web/20041012054551/http://www.arl.org:80/newsltr/226/ir.html" TargetMode="External"/><Relationship Id="rId5" Type="http://schemas.openxmlformats.org/officeDocument/2006/relationships/hyperlink" Target="http://timetravel.mementoweb.org/list/20040915054551/http://www.arl.org/newsltr/226/i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hyperlink" Target="http://matkelly.com/mink/" TargetMode="External"/><Relationship Id="rId4" Type="http://schemas.openxmlformats.org/officeDocument/2006/relationships/image" Target="../media/image101.png"/><Relationship Id="rId5" Type="http://schemas.openxmlformats.org/officeDocument/2006/relationships/image" Target="../media/image10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0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02.png"/><Relationship Id="rId4" Type="http://schemas.openxmlformats.org/officeDocument/2006/relationships/hyperlink" Target="http://www.dlib.org/dlib/september04/vandesompel/09vandesompel.html"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19.pn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1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hyperlink" Target="https://addons.mozilla.org/en-US/firefox/addon/wayback-machine_new/" TargetMode="External"/><Relationship Id="rId4" Type="http://schemas.openxmlformats.org/officeDocument/2006/relationships/image" Target="../media/image115.png"/><Relationship Id="rId5" Type="http://schemas.openxmlformats.org/officeDocument/2006/relationships/image" Target="../media/image11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22.png"/><Relationship Id="rId4" Type="http://schemas.openxmlformats.org/officeDocument/2006/relationships/hyperlink" Target="http://www.dlib.org/dlib/september04/vandesompel/09vandesompel.html"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hyperlink" Target="https://fedora.info/documents/ecdl2002final.pdf" TargetMode="Externa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21.png"/><Relationship Id="rId4" Type="http://schemas.openxmlformats.org/officeDocument/2006/relationships/hyperlink" Target="https://web.archive.org/web/20080821233412/http://www.fedora.info/documents/ecdl2002final.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26.png"/><Relationship Id="rId4" Type="http://schemas.openxmlformats.org/officeDocument/2006/relationships/hyperlink" Target="http://www.dlib.org/dlib/september04/vandesompel/09vandesompel.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hyperlink" Target="https://web.archive.org/web/20040909135231/http://www.dlib.org/dlib/september04/vandesompel/09vandesompel.html" TargetMode="Externa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hyperlink" Target="https://web.archive.org/web/20040909135231/http://www.arl.org/newsltr/226/ir.html" TargetMode="External"/><Relationship Id="rId4" Type="http://schemas.openxmlformats.org/officeDocument/2006/relationships/image" Target="../media/image119.png"/><Relationship Id="rId5" Type="http://schemas.openxmlformats.org/officeDocument/2006/relationships/image" Target="../media/image11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hyperlink" Target="https://web.archive.org/web/20040909135231/http://www.arl.org/newsltr/226/ir.html" TargetMode="External"/><Relationship Id="rId4" Type="http://schemas.openxmlformats.org/officeDocument/2006/relationships/image" Target="../media/image113.png"/><Relationship Id="rId5" Type="http://schemas.openxmlformats.org/officeDocument/2006/relationships/image" Target="../media/image12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4.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9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hyperlink" Target="https://blog.archive.org/2017/01/25/see-something-save-something/" TargetMode="External"/><Relationship Id="rId4" Type="http://schemas.openxmlformats.org/officeDocument/2006/relationships/hyperlink" Target="https://blog.archive.org/2019/10/23/the-wayback-machines-save-page-now-is-new-and-improved/" TargetMode="External"/><Relationship Id="rId5"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hyperlink" Target="https://web.archive.org/save" TargetMode="External"/><Relationship Id="rId4" Type="http://schemas.openxmlformats.org/officeDocument/2006/relationships/image" Target="../media/image12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13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2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hyperlink" Target="https://web.archive.org/web/20200914171203/https://www.odu.edu/" TargetMode="External"/><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95.png"/><Relationship Id="rId4" Type="http://schemas.openxmlformats.org/officeDocument/2006/relationships/hyperlink" Target="http://archive.is/" TargetMode="External"/><Relationship Id="rId5" Type="http://schemas.openxmlformats.org/officeDocument/2006/relationships/image" Target="../media/image1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 Id="rId3" Type="http://schemas.openxmlformats.org/officeDocument/2006/relationships/hyperlink" Target="http://archive.is/" TargetMode="External"/><Relationship Id="rId4" Type="http://schemas.openxmlformats.org/officeDocument/2006/relationships/image" Target="../media/image13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hyperlink" Target="http://archive.is/" TargetMode="External"/><Relationship Id="rId4" Type="http://schemas.openxmlformats.org/officeDocument/2006/relationships/image" Target="../media/image1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 Id="rId3" Type="http://schemas.openxmlformats.org/officeDocument/2006/relationships/hyperlink" Target="https://archive.is/wIbE9" TargetMode="External"/><Relationship Id="rId4" Type="http://schemas.openxmlformats.org/officeDocument/2006/relationships/image" Target="../media/image13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99.png"/><Relationship Id="rId4" Type="http://schemas.openxmlformats.org/officeDocument/2006/relationships/image" Target="../media/image132.png"/><Relationship Id="rId5" Type="http://schemas.openxmlformats.org/officeDocument/2006/relationships/hyperlink" Target="https://conifer.rhizome.or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conifer.rhizome.org/" TargetMode="External"/><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conifer.rhizome.org/" TargetMode="External"/><Relationship Id="rId4" Type="http://schemas.openxmlformats.org/officeDocument/2006/relationships/image" Target="../media/image1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conifer.rhizome.org/mweigle/testing/20200914172346/https://www.odu.edu/" TargetMode="External"/><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hyperlink" Target="https://ws-dl.blogspot.com/2020/04/2020-04-01-shari-storygraph-hypercane.html" TargetMode="External"/><Relationship Id="rId5" Type="http://schemas.openxmlformats.org/officeDocument/2006/relationships/hyperlink" Target="https://oduwsdl.github.io/dsa-puddles/categories/storygraph/" TargetMode="External"/><Relationship Id="rId6" Type="http://schemas.openxmlformats.org/officeDocument/2006/relationships/hyperlink" Target="https://twitter.com/StormyArchiv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hyperlink" Target="https://oduwsdl.github.io/dsa-puddles/stories/shari/2020/04/10/storygraph_biggest_story_2020-04-1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hyperlink" Target="https://oduwsdl.github.io/dsa-puddles/stories/shari/2020/05/31/storygraph_biggest_story_2020-05-3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hyperlink" Target="https://oduwsdl.github.io/dsa-puddles/stories/shari/2020/06/09/storygraph_biggest_story_2020-06-0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oduwsdl.github.io/dsa-puddles/stories/shari/2020/08/12/storygraph_biggest_story_2020-08-12/" TargetMode="Externa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s-dl.blogspot.com/2016/11/2016-11-21-ws-dl-celebration-of-ia20.html" TargetMode="External"/><Relationship Id="rId4" Type="http://schemas.openxmlformats.org/officeDocument/2006/relationships/hyperlink" Target="http://ws-dl.blogspot.com/2016/11/2016-11-21-ws-dl-celebration-of-ia20.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hyperlink" Target="http://blog.dshr.org/2011/02/paying-for-long-term-storag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archive.org/web/" TargetMode="External"/><Relationship Id="rId4" Type="http://schemas.openxmlformats.org/officeDocument/2006/relationships/hyperlink" Target="https://archive.org/about/" TargetMode="External"/><Relationship Id="rId5" Type="http://schemas.openxmlformats.org/officeDocument/2006/relationships/image" Target="../media/image22.jpg"/><Relationship Id="rId6"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hyperlink" Target="http://blog.archive.org/2006/12/05/wayback-machine-has-85-billion-archived-webpages/" TargetMode="External"/><Relationship Id="rId5" Type="http://schemas.openxmlformats.org/officeDocument/2006/relationships/hyperlink" Target="https://twitter.com/brewster_kahle/status/816772509546598401" TargetMode="External"/><Relationship Id="rId6" Type="http://schemas.openxmlformats.org/officeDocument/2006/relationships/hyperlink" Target="https://twitter.com/brewster_kahle/status/1087515601717800960" TargetMode="External"/><Relationship Id="rId7" Type="http://schemas.openxmlformats.org/officeDocument/2006/relationships/hyperlink" Target="https://twitter.com/brewster_kahle/status/1215771978327412736" TargetMode="External"/><Relationship Id="rId8" Type="http://schemas.openxmlformats.org/officeDocument/2006/relationships/hyperlink" Target="https://twitter.com/internetarchive/status/130575114089872588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hyperlink" Target="https://archive.org/details/inlibrar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hyperlink" Target="https://archive.org/details/internetarcad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hyperlink" Target="https://archive.org/details/tv"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hyperlink" Target="https://archive.org/services/third-eye.ph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eb.archive.org/web/20170606183904/https://netpreserve.org/resources/member-archives" TargetMode="External"/><Relationship Id="rId4" Type="http://schemas.openxmlformats.org/officeDocument/2006/relationships/hyperlink" Target="https://www.hanzo.co/hanzo-for-compliance" TargetMode="External"/><Relationship Id="rId5" Type="http://schemas.openxmlformats.org/officeDocument/2006/relationships/hyperlink" Target="https://www.nextpoint.com/how-it-works/" TargetMode="External"/><Relationship Id="rId6" Type="http://schemas.openxmlformats.org/officeDocument/2006/relationships/hyperlink" Target="https://www.pagefreezer.com/website-archiv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nifer.rhizome.org/" TargetMode="External"/><Relationship Id="rId4" Type="http://schemas.openxmlformats.org/officeDocument/2006/relationships/hyperlink" Target="http://www.webcitation.org/" TargetMode="External"/><Relationship Id="rId5" Type="http://schemas.openxmlformats.org/officeDocument/2006/relationships/hyperlink" Target="http://archive.is" TargetMode="External"/><Relationship Id="rId6" Type="http://schemas.openxmlformats.org/officeDocument/2006/relationships/hyperlink" Target="http://www.freezepage.com/" TargetMode="External"/><Relationship Id="rId7" Type="http://schemas.openxmlformats.org/officeDocument/2006/relationships/hyperlink" Target="https://perma.c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0.png"/><Relationship Id="rId10" Type="http://schemas.openxmlformats.org/officeDocument/2006/relationships/hyperlink" Target="http://archive.is/" TargetMode="External"/><Relationship Id="rId9" Type="http://schemas.openxmlformats.org/officeDocument/2006/relationships/image" Target="../media/image29.pn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28.png"/><Relationship Id="rId8"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slideshare.net/phonedude/why-careaboutthepas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hyperlink" Target="http://www.cs.odu.edu/~mln/pubs/tpdl-2013/paper_134.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hyperlink" Target="https://sites.harding.edu/fmccown/pubs/lazy-preservation-dissertation.pdf" TargetMode="External"/><Relationship Id="rId5" Type="http://schemas.openxmlformats.org/officeDocument/2006/relationships/hyperlink" Target="https://en.wikipedia.org/wiki/Web_crawl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www.digitalpreservation.gov/formats/fdd/fdd000236.s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hyperlink" Target="https://web.archive.org/web/20120619151338/http://www.iwaw.net/05/kunze.pd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hyperlink" Target="http://www.hanzoarchives.com/learn/faq/iso-28500-warc-faq/"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hub.com/internetarchive/warctools" TargetMode="External"/><Relationship Id="rId4" Type="http://schemas.openxmlformats.org/officeDocument/2006/relationships/hyperlink" Target="http://ws-dl.blogspot.com/2013/07/2013-07-10-warcreate-and-wail-warc.html" TargetMode="External"/><Relationship Id="rId5" Type="http://schemas.openxmlformats.org/officeDocument/2006/relationships/hyperlink" Target="https://ws-dl.blogspot.com/2017/02/2017-02-13-electric-wails-and-ham.html" TargetMode="External"/><Relationship Id="rId6" Type="http://schemas.openxmlformats.org/officeDocument/2006/relationships/hyperlink" Target="https://ws-dl.blogspot.com/2017/07/2017-07-24-replacing-heritrix-with.html" TargetMode="External"/><Relationship Id="rId7" Type="http://schemas.openxmlformats.org/officeDocument/2006/relationships/hyperlink" Target="https://webrecorder.net/tool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hyperlink" Target="https://webrecorder.net/tool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iipc/openwayback/wiki" TargetMode="External"/><Relationship Id="rId4" Type="http://schemas.openxmlformats.org/officeDocument/2006/relationships/hyperlink" Target="https://github.com/ikreymer/pywb" TargetMode="External"/><Relationship Id="rId5" Type="http://schemas.openxmlformats.org/officeDocument/2006/relationships/hyperlink" Target="http://archive-access.sourceforge.net/projects/nutchwax/" TargetMode="External"/><Relationship Id="rId6" Type="http://schemas.openxmlformats.org/officeDocument/2006/relationships/hyperlink" Target="http://blogs.bl.uk/webarchive/2016/02/updating-our-historical-search-service.html" TargetMode="External"/><Relationship Id="rId7" Type="http://schemas.openxmlformats.org/officeDocument/2006/relationships/hyperlink" Target="https://www.webarchive.org.uk/shin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29.png"/><Relationship Id="rId13" Type="http://schemas.openxmlformats.org/officeDocument/2006/relationships/image" Target="../media/image51.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34.jpg"/><Relationship Id="rId9" Type="http://schemas.openxmlformats.org/officeDocument/2006/relationships/image" Target="../media/image47.png"/><Relationship Id="rId15" Type="http://schemas.openxmlformats.org/officeDocument/2006/relationships/hyperlink" Target="http://arxiv.org/abs/1212.6177" TargetMode="External"/><Relationship Id="rId14" Type="http://schemas.openxmlformats.org/officeDocument/2006/relationships/image" Target="../media/image44.png"/><Relationship Id="rId5" Type="http://schemas.openxmlformats.org/officeDocument/2006/relationships/image" Target="../media/image36.jp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3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 Id="rId4" Type="http://schemas.openxmlformats.org/officeDocument/2006/relationships/hyperlink" Target="http://ws-dl.blogspot.com/2011/06/2011-06-23-how-much-of-web-is-archived.html" TargetMode="External"/><Relationship Id="rId5" Type="http://schemas.openxmlformats.org/officeDocument/2006/relationships/image" Target="../media/image52.jpg"/></Relationships>
</file>

<file path=ppt/slides/_rels/slide52.xml.rels><?xml version="1.0" encoding="UTF-8" standalone="yes"?><Relationships xmlns="http://schemas.openxmlformats.org/package/2006/relationships"><Relationship Id="rId10" Type="http://schemas.openxmlformats.org/officeDocument/2006/relationships/image" Target="../media/image52.jpg"/><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61.jp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1.jpg"/><Relationship Id="rId6"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1.png"/><Relationship Id="rId4" Type="http://schemas.openxmlformats.org/officeDocument/2006/relationships/hyperlink" Target="https://www.slideshare.net/hvdsomp/memento-101" TargetMode="External"/><Relationship Id="rId5" Type="http://schemas.openxmlformats.org/officeDocument/2006/relationships/hyperlink" Target="https://tools.ietf.org/html/rfc7089" TargetMode="External"/><Relationship Id="rId6" Type="http://schemas.openxmlformats.org/officeDocument/2006/relationships/hyperlink" Target="https://tools.ietf.org/html/rfc7089"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hyperlink" Target="http://www.w3.org/TR/webarch/"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6.png"/><Relationship Id="rId4" Type="http://schemas.openxmlformats.org/officeDocument/2006/relationships/hyperlink" Target="http://www.w3.org/TR/webarch/"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hyperlink" Target="https://www.slideshare.net/hvdsomp/memento-10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2.png"/><Relationship Id="rId4" Type="http://schemas.openxmlformats.org/officeDocument/2006/relationships/hyperlink" Target="https://www.slideshare.net/hvdsomp/memento-10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hyperlink" Target="https://www.slideshare.net/hvdsomp/memento-10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3.png"/><Relationship Id="rId4" Type="http://schemas.openxmlformats.org/officeDocument/2006/relationships/hyperlink" Target="https://www.slideshare.net/hvdsomp/memento-10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hyperlink" Target="https://www.slideshare.net/hvdsomp/memento-10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hyperlink" Target="https://www.slideshare.net/hvdsomp/memento-101"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hyperlink" Target="https://www.slideshare.net/hvdsomp/memento-101"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slideshare.net/hvdsomp/memento-101" TargetMode="External"/><Relationship Id="rId4" Type="http://schemas.openxmlformats.org/officeDocument/2006/relationships/image" Target="../media/image76.png"/><Relationship Id="rId5"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hyperlink" Target="https://www.slideshare.net/hvdsomp/memento-101"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hyperlink" Target="https://www.slideshare.net/hvdsomp/memento-10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7.png"/><Relationship Id="rId4" Type="http://schemas.openxmlformats.org/officeDocument/2006/relationships/image" Target="../media/image69.png"/><Relationship Id="rId5" Type="http://schemas.openxmlformats.org/officeDocument/2006/relationships/hyperlink" Target="https://www.slideshare.net/hvdsomp/memento-10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3.png"/><Relationship Id="rId4" Type="http://schemas.openxmlformats.org/officeDocument/2006/relationships/hyperlink" Target="https://www.slideshare.net/hvdsomp/memento-10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hyperlink" Target="https://www.slideshare.net/JustinBrunelle/scripts-in-a-frame-a-twotiered-approach-for-archiving-deferred-representations" TargetMode="Externa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7.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93.png"/><Relationship Id="rId4" Type="http://schemas.openxmlformats.org/officeDocument/2006/relationships/hyperlink" Target="https://www.slideshare.net/JustinBrunelle/scripts-in-a-frame-a-twotiered-approach-for-archiving-deferred-representation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 Id="rId4" Type="http://schemas.openxmlformats.org/officeDocument/2006/relationships/image" Target="../media/image9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9.png"/><Relationship Id="rId4" Type="http://schemas.openxmlformats.org/officeDocument/2006/relationships/image" Target="../media/image9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4.jpg"/><Relationship Id="rId7"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9.png"/><Relationship Id="rId4" Type="http://schemas.openxmlformats.org/officeDocument/2006/relationships/image" Target="../media/image94.jpg"/><Relationship Id="rId5" Type="http://schemas.openxmlformats.org/officeDocument/2006/relationships/image" Target="../media/image93.png"/><Relationship Id="rId6" Type="http://schemas.openxmlformats.org/officeDocument/2006/relationships/image" Target="../media/image92.png"/><Relationship Id="rId7"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2.png"/><Relationship Id="rId4" Type="http://schemas.openxmlformats.org/officeDocument/2006/relationships/image" Target="../media/image94.jp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2.png"/><Relationship Id="rId4" Type="http://schemas.openxmlformats.org/officeDocument/2006/relationships/image" Target="../media/image94.jp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0.png"/><Relationship Id="rId4" Type="http://schemas.openxmlformats.org/officeDocument/2006/relationships/image" Target="../media/image94.jp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0.png"/><Relationship Id="rId4" Type="http://schemas.openxmlformats.org/officeDocument/2006/relationships/image" Target="../media/image94.jpg"/><Relationship Id="rId5" Type="http://schemas.openxmlformats.org/officeDocument/2006/relationships/image" Target="../media/image93.png"/><Relationship Id="rId6" Type="http://schemas.openxmlformats.org/officeDocument/2006/relationships/image" Target="../media/image89.png"/><Relationship Id="rId7" Type="http://schemas.openxmlformats.org/officeDocument/2006/relationships/image" Target="../media/image9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hyperlink" Target="http://ws-dl.blogspot.com/2014/04/2014-04-18-timegate-design-options-for.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web.archive.org/web/20080120002429/http://www.srh.noaa.gov/data/warn_archive/LIX/NPW/0828_155101.txt"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hyperlink" Target="https://memgator.cs.odu.edu"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11.png"/><Relationship Id="rId4" Type="http://schemas.openxmlformats.org/officeDocument/2006/relationships/hyperlink" Target="https://www.slideshare.net/JustinBrunelle/scripts-in-a-frame-a-twotiered-approach-for-archiving-deferred-representation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00.png"/><Relationship Id="rId4" Type="http://schemas.openxmlformats.org/officeDocument/2006/relationships/hyperlink" Target="http://ws-dl.blogspot.com/2013/10/2013-10-14-right-click-to-past-memento.html" TargetMode="External"/><Relationship Id="rId5" Type="http://schemas.openxmlformats.org/officeDocument/2006/relationships/hyperlink" Target="http://bit.ly/memento-for-chrom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04.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685800" y="399949"/>
            <a:ext cx="7772400" cy="2101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000"/>
              <a:buFont typeface="Calibri"/>
              <a:buNone/>
            </a:pPr>
            <a:r>
              <a:rPr b="1" lang="en-US" sz="4000"/>
              <a:t>Archiving the Web</a:t>
            </a:r>
            <a:endParaRPr/>
          </a:p>
          <a:p>
            <a:pPr indent="0" lvl="0" marL="0" rtl="0" algn="ctr">
              <a:spcBef>
                <a:spcPts val="0"/>
              </a:spcBef>
              <a:spcAft>
                <a:spcPts val="0"/>
              </a:spcAft>
              <a:buClr>
                <a:schemeClr val="dk1"/>
              </a:buClr>
              <a:buSzPts val="4400"/>
              <a:buFont typeface="Calibri"/>
              <a:buNone/>
            </a:pPr>
            <a:r>
              <a:rPr lang="en-US" sz="3600"/>
              <a:t>(Part 1 - Why Archive the Web?)</a:t>
            </a:r>
            <a:endParaRPr b="1"/>
          </a:p>
        </p:txBody>
      </p:sp>
      <p:sp>
        <p:nvSpPr>
          <p:cNvPr id="85" name="Google Shape;85;p13"/>
          <p:cNvSpPr txBox="1"/>
          <p:nvPr>
            <p:ph idx="1" type="subTitle"/>
          </p:nvPr>
        </p:nvSpPr>
        <p:spPr>
          <a:xfrm>
            <a:off x="1371600" y="2623688"/>
            <a:ext cx="6400800" cy="131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86" name="Google Shape;86;p13"/>
          <p:cNvSpPr txBox="1"/>
          <p:nvPr/>
        </p:nvSpPr>
        <p:spPr>
          <a:xfrm>
            <a:off x="800100" y="44874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This work is licensed under a </a:t>
            </a:r>
            <a:r>
              <a:rPr i="0" lang="en-US" sz="1800" u="sng" cap="none" strike="noStrike">
                <a:solidFill>
                  <a:schemeClr val="hlink"/>
                </a:solidFill>
                <a:latin typeface="Calibri"/>
                <a:ea typeface="Calibri"/>
                <a:cs typeface="Calibri"/>
                <a:sym typeface="Calibri"/>
                <a:hlinkClick r:id="rId3"/>
              </a:rPr>
              <a:t>Creative Commons Attribution-NonCommercial-ShareAlike 3.0 Unported License</a:t>
            </a:r>
            <a:endParaRPr>
              <a:latin typeface="Calibri"/>
              <a:ea typeface="Calibri"/>
              <a:cs typeface="Calibri"/>
              <a:sym typeface="Calibri"/>
            </a:endParaRPr>
          </a:p>
        </p:txBody>
      </p:sp>
      <p:pic>
        <p:nvPicPr>
          <p:cNvPr descr="Creative Commons License" id="87" name="Google Shape;87;p13"/>
          <p:cNvPicPr preferRelativeResize="0"/>
          <p:nvPr/>
        </p:nvPicPr>
        <p:blipFill rotWithShape="1">
          <a:blip r:embed="rId4">
            <a:alphaModFix/>
          </a:blip>
          <a:srcRect b="0" l="0" r="0" t="0"/>
          <a:stretch/>
        </p:blipFill>
        <p:spPr>
          <a:xfrm>
            <a:off x="4145500" y="4303025"/>
            <a:ext cx="628650" cy="221456"/>
          </a:xfrm>
          <a:prstGeom prst="rect">
            <a:avLst/>
          </a:prstGeom>
          <a:noFill/>
          <a:ln>
            <a:noFill/>
          </a:ln>
        </p:spPr>
      </p:pic>
      <p:sp>
        <p:nvSpPr>
          <p:cNvPr id="88" name="Google Shape;88;p13"/>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CNN News Article from 8/29/2005 showing the devastation that Hurricane Katrina left behind. The image in the article was not able to be loaded/found by the archive, but the caption states that it is residents that stayed in New Orleans struggling to keep above the storm surge." id="152" name="Google Shape;152;p22" title="CNN Katrina News Article - 8/29/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53" name="Google Shape;153;p2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4" name="Google Shape;154;p22"/>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28, 2005</a:t>
            </a:r>
            <a:endParaRPr>
              <a:solidFill>
                <a:schemeClr val="dk1"/>
              </a:solidFill>
            </a:endParaRPr>
          </a:p>
          <a:p>
            <a:pPr indent="0" lvl="0" marL="0" rtl="0" algn="l">
              <a:spcBef>
                <a:spcPts val="0"/>
              </a:spcBef>
              <a:spcAft>
                <a:spcPts val="0"/>
              </a:spcAft>
              <a:buNone/>
            </a:pPr>
            <a:r>
              <a:rPr lang="en-US">
                <a:solidFill>
                  <a:schemeClr val="dk1"/>
                </a:solidFill>
              </a:rPr>
              <a:t>11:34 am EDT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Read Like It's 2004</a:t>
            </a:r>
            <a:endParaRPr/>
          </a:p>
        </p:txBody>
      </p:sp>
      <p:pic>
        <p:nvPicPr>
          <p:cNvPr descr="dlib-1.png" id="1164" name="Google Shape;1164;p112"/>
          <p:cNvPicPr preferRelativeResize="0"/>
          <p:nvPr/>
        </p:nvPicPr>
        <p:blipFill rotWithShape="1">
          <a:blip r:embed="rId3">
            <a:alphaModFix/>
          </a:blip>
          <a:srcRect b="0" l="0" r="0" t="0"/>
          <a:stretch/>
        </p:blipFill>
        <p:spPr>
          <a:xfrm>
            <a:off x="2331838" y="1003088"/>
            <a:ext cx="4480323" cy="3428999"/>
          </a:xfrm>
          <a:prstGeom prst="rect">
            <a:avLst/>
          </a:prstGeom>
          <a:noFill/>
          <a:ln cap="flat" cmpd="sng" w="9525">
            <a:solidFill>
              <a:srgbClr val="000000"/>
            </a:solidFill>
            <a:prstDash val="solid"/>
            <a:round/>
            <a:headEnd len="sm" w="sm" type="none"/>
            <a:tailEnd len="sm" w="sm" type="none"/>
          </a:ln>
        </p:spPr>
      </p:pic>
      <p:sp>
        <p:nvSpPr>
          <p:cNvPr id="1165" name="Google Shape;1165;p112"/>
          <p:cNvSpPr txBox="1"/>
          <p:nvPr/>
        </p:nvSpPr>
        <p:spPr>
          <a:xfrm>
            <a:off x="237650" y="4501625"/>
            <a:ext cx="8146500" cy="36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500">
                <a:latin typeface="Calibri"/>
                <a:ea typeface="Calibri"/>
                <a:cs typeface="Calibri"/>
                <a:sym typeface="Calibri"/>
              </a:rPr>
              <a:t>webpage: </a:t>
            </a:r>
            <a:r>
              <a:rPr lang="en-US" sz="1500" u="sng">
                <a:solidFill>
                  <a:schemeClr val="hlink"/>
                </a:solidFill>
                <a:latin typeface="Calibri"/>
                <a:ea typeface="Calibri"/>
                <a:cs typeface="Calibri"/>
                <a:sym typeface="Calibri"/>
                <a:hlinkClick r:id="rId4"/>
              </a:rPr>
              <a:t>Rethinking Scholarly Communication: Building the System that Scholars Deserve</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p:txBody>
      </p:sp>
      <p:sp>
        <p:nvSpPr>
          <p:cNvPr id="1166" name="Google Shape;1166;p11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1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rPr b="0" i="0" lang="en-US" sz="3100" u="none" cap="none" strike="noStrike">
                <a:solidFill>
                  <a:schemeClr val="dk1"/>
                </a:solidFill>
                <a:latin typeface="Calibri"/>
                <a:ea typeface="Calibri"/>
                <a:cs typeface="Calibri"/>
                <a:sym typeface="Calibri"/>
              </a:rPr>
              <a:t>Time Travel: Scroll To The Bottom, First Reference</a:t>
            </a:r>
            <a:endParaRPr sz="3100"/>
          </a:p>
        </p:txBody>
      </p:sp>
      <p:pic>
        <p:nvPicPr>
          <p:cNvPr descr="dlib-2.png" id="1172" name="Google Shape;1172;p113"/>
          <p:cNvPicPr preferRelativeResize="0"/>
          <p:nvPr/>
        </p:nvPicPr>
        <p:blipFill rotWithShape="1">
          <a:blip r:embed="rId3">
            <a:alphaModFix/>
          </a:blip>
          <a:srcRect b="0" l="0" r="0" t="0"/>
          <a:stretch/>
        </p:blipFill>
        <p:spPr>
          <a:xfrm>
            <a:off x="2007975" y="891750"/>
            <a:ext cx="5064439" cy="3876050"/>
          </a:xfrm>
          <a:prstGeom prst="rect">
            <a:avLst/>
          </a:prstGeom>
          <a:noFill/>
          <a:ln cap="flat" cmpd="sng" w="9525">
            <a:solidFill>
              <a:srgbClr val="000000"/>
            </a:solidFill>
            <a:prstDash val="solid"/>
            <a:round/>
            <a:headEnd len="sm" w="sm" type="none"/>
            <a:tailEnd len="sm" w="sm" type="none"/>
          </a:ln>
        </p:spPr>
      </p:pic>
      <p:sp>
        <p:nvSpPr>
          <p:cNvPr id="1173" name="Google Shape;1173;p113"/>
          <p:cNvSpPr txBox="1"/>
          <p:nvPr/>
        </p:nvSpPr>
        <p:spPr>
          <a:xfrm>
            <a:off x="2161125" y="1222425"/>
            <a:ext cx="4391400" cy="333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174" name="Google Shape;1174;p11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75" name="Google Shape;1175;p113"/>
          <p:cNvSpPr txBox="1"/>
          <p:nvPr/>
        </p:nvSpPr>
        <p:spPr>
          <a:xfrm>
            <a:off x="3726175" y="1556025"/>
            <a:ext cx="5155800" cy="33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FF"/>
                </a:solidFill>
                <a:latin typeface="Times New Roman"/>
                <a:ea typeface="Times New Roman"/>
                <a:cs typeface="Times New Roman"/>
                <a:sym typeface="Times New Roman"/>
              </a:rPr>
              <a:t>http://www.communitytechnology.org/nsf_ci_report/</a:t>
            </a:r>
            <a:endParaRPr sz="1800">
              <a:solidFill>
                <a:srgbClr val="0000FF"/>
              </a:solidFill>
              <a:latin typeface="Times New Roman"/>
              <a:ea typeface="Times New Roman"/>
              <a:cs typeface="Times New Roman"/>
              <a:sym typeface="Times New Roma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14"/>
          <p:cNvSpPr txBox="1"/>
          <p:nvPr>
            <p:ph type="title"/>
          </p:nvPr>
        </p:nvSpPr>
        <p:spPr>
          <a:xfrm>
            <a:off x="0" y="205978"/>
            <a:ext cx="91440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3600" u="none" cap="none" strike="noStrike">
                <a:solidFill>
                  <a:schemeClr val="dk1"/>
                </a:solidFill>
                <a:latin typeface="Calibri"/>
                <a:ea typeface="Calibri"/>
                <a:cs typeface="Calibri"/>
                <a:sym typeface="Calibri"/>
              </a:rPr>
              <a:t>Time Travel: Link </a:t>
            </a:r>
            <a:r>
              <a:rPr lang="en-US" sz="3600"/>
              <a:t>i</a:t>
            </a:r>
            <a:r>
              <a:rPr b="0" i="0" lang="en-US" sz="3600" u="none" cap="none" strike="noStrike">
                <a:solidFill>
                  <a:schemeClr val="dk1"/>
                </a:solidFill>
                <a:latin typeface="Calibri"/>
                <a:ea typeface="Calibri"/>
                <a:cs typeface="Calibri"/>
                <a:sym typeface="Calibri"/>
              </a:rPr>
              <a:t>n 20</a:t>
            </a:r>
            <a:r>
              <a:rPr lang="en-US" sz="3600"/>
              <a:t>20</a:t>
            </a:r>
            <a:r>
              <a:rPr b="0" i="0" lang="en-US" sz="3600" u="none" cap="none" strike="noStrike">
                <a:solidFill>
                  <a:schemeClr val="dk1"/>
                </a:solidFill>
                <a:latin typeface="Calibri"/>
                <a:ea typeface="Calibri"/>
                <a:cs typeface="Calibri"/>
                <a:sym typeface="Calibri"/>
              </a:rPr>
              <a:t> Redirects To Main Site</a:t>
            </a:r>
            <a:endParaRPr sz="3600"/>
          </a:p>
        </p:txBody>
      </p:sp>
      <p:sp>
        <p:nvSpPr>
          <p:cNvPr id="1181" name="Google Shape;1181;p11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182" name="Google Shape;1182;p114"/>
          <p:cNvPicPr preferRelativeResize="0"/>
          <p:nvPr/>
        </p:nvPicPr>
        <p:blipFill>
          <a:blip r:embed="rId3">
            <a:alphaModFix/>
          </a:blip>
          <a:stretch>
            <a:fillRect/>
          </a:stretch>
        </p:blipFill>
        <p:spPr>
          <a:xfrm>
            <a:off x="2102150" y="945728"/>
            <a:ext cx="4939711" cy="3577828"/>
          </a:xfrm>
          <a:prstGeom prst="rect">
            <a:avLst/>
          </a:prstGeom>
          <a:noFill/>
          <a:ln>
            <a:noFill/>
          </a:ln>
        </p:spPr>
      </p:pic>
      <p:sp>
        <p:nvSpPr>
          <p:cNvPr id="1183" name="Google Shape;1183;p114"/>
          <p:cNvSpPr txBox="1"/>
          <p:nvPr/>
        </p:nvSpPr>
        <p:spPr>
          <a:xfrm>
            <a:off x="140263" y="4568831"/>
            <a:ext cx="8863500" cy="300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alibri"/>
                <a:ea typeface="Calibri"/>
                <a:cs typeface="Calibri"/>
                <a:sym typeface="Calibri"/>
              </a:rPr>
              <a:t>URI: </a:t>
            </a:r>
            <a:r>
              <a:rPr lang="en-US" sz="1500">
                <a:latin typeface="Calibri"/>
                <a:ea typeface="Calibri"/>
                <a:cs typeface="Calibri"/>
                <a:sym typeface="Calibri"/>
              </a:rPr>
              <a:t>http://www.communitytechnology.org/nsf_ci_report/  -&gt; http://www.communitytechnology.org/</a:t>
            </a:r>
            <a:endParaRPr sz="1500">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15"/>
          <p:cNvSpPr txBox="1"/>
          <p:nvPr>
            <p:ph type="title"/>
          </p:nvPr>
        </p:nvSpPr>
        <p:spPr>
          <a:xfrm>
            <a:off x="0" y="205978"/>
            <a:ext cx="91440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Set For September 15, 2004</a:t>
            </a:r>
            <a:endParaRPr/>
          </a:p>
        </p:txBody>
      </p:sp>
      <p:pic>
        <p:nvPicPr>
          <p:cNvPr descr="The Chrome Memento Extension is shown here, setting the date to 9/15/2004." id="1189" name="Google Shape;1189;p115" title="Chrome Memento Extension"/>
          <p:cNvPicPr preferRelativeResize="0"/>
          <p:nvPr/>
        </p:nvPicPr>
        <p:blipFill rotWithShape="1">
          <a:blip r:embed="rId3">
            <a:alphaModFix/>
          </a:blip>
          <a:srcRect b="0" l="0" r="0" t="0"/>
          <a:stretch/>
        </p:blipFill>
        <p:spPr>
          <a:xfrm>
            <a:off x="2331838" y="1126781"/>
            <a:ext cx="4480320" cy="3459954"/>
          </a:xfrm>
          <a:prstGeom prst="rect">
            <a:avLst/>
          </a:prstGeom>
          <a:noFill/>
          <a:ln>
            <a:noFill/>
          </a:ln>
        </p:spPr>
      </p:pic>
      <p:sp>
        <p:nvSpPr>
          <p:cNvPr id="1190" name="Google Shape;1190;p11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The Chrome Memento Extension is shown here, setting the date to 9/15/2004." id="1191" name="Google Shape;1191;p115" title="Chrome Memento Extension"/>
          <p:cNvPicPr preferRelativeResize="0"/>
          <p:nvPr/>
        </p:nvPicPr>
        <p:blipFill rotWithShape="1">
          <a:blip r:embed="rId3">
            <a:alphaModFix/>
          </a:blip>
          <a:srcRect b="46669" l="74278" r="0" t="7324"/>
          <a:stretch/>
        </p:blipFill>
        <p:spPr>
          <a:xfrm>
            <a:off x="6848750" y="1917300"/>
            <a:ext cx="1932451" cy="26694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Right Click On The Link</a:t>
            </a:r>
            <a:endParaRPr/>
          </a:p>
        </p:txBody>
      </p:sp>
      <p:pic>
        <p:nvPicPr>
          <p:cNvPr descr="dlib-5.png" id="1197" name="Google Shape;1197;p116"/>
          <p:cNvPicPr preferRelativeResize="0"/>
          <p:nvPr/>
        </p:nvPicPr>
        <p:blipFill rotWithShape="1">
          <a:blip r:embed="rId3">
            <a:alphaModFix/>
          </a:blip>
          <a:srcRect b="0" l="0" r="0" t="0"/>
          <a:stretch/>
        </p:blipFill>
        <p:spPr>
          <a:xfrm>
            <a:off x="2352075" y="1063363"/>
            <a:ext cx="4439845" cy="3424236"/>
          </a:xfrm>
          <a:prstGeom prst="rect">
            <a:avLst/>
          </a:prstGeom>
          <a:noFill/>
          <a:ln>
            <a:noFill/>
          </a:ln>
        </p:spPr>
      </p:pic>
      <p:sp>
        <p:nvSpPr>
          <p:cNvPr id="1198" name="Google Shape;1198;p11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dlib-5.png" id="1199" name="Google Shape;1199;p116"/>
          <p:cNvPicPr preferRelativeResize="0"/>
          <p:nvPr/>
        </p:nvPicPr>
        <p:blipFill rotWithShape="1">
          <a:blip r:embed="rId3">
            <a:alphaModFix/>
          </a:blip>
          <a:srcRect b="45553" l="31806" r="14166" t="12282"/>
          <a:stretch/>
        </p:blipFill>
        <p:spPr>
          <a:xfrm>
            <a:off x="5019950" y="2443350"/>
            <a:ext cx="3961276" cy="238410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17"/>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The Report @ 2004-10-12</a:t>
            </a:r>
            <a:endParaRPr/>
          </a:p>
        </p:txBody>
      </p:sp>
      <p:pic>
        <p:nvPicPr>
          <p:cNvPr descr="dlib-6.png" id="1205" name="Google Shape;1205;p117"/>
          <p:cNvPicPr preferRelativeResize="0"/>
          <p:nvPr/>
        </p:nvPicPr>
        <p:blipFill rotWithShape="1">
          <a:blip r:embed="rId3">
            <a:alphaModFix/>
          </a:blip>
          <a:srcRect b="0" l="0" r="0" t="0"/>
          <a:stretch/>
        </p:blipFill>
        <p:spPr>
          <a:xfrm>
            <a:off x="2352075" y="991788"/>
            <a:ext cx="4439839" cy="3398042"/>
          </a:xfrm>
          <a:prstGeom prst="rect">
            <a:avLst/>
          </a:prstGeom>
          <a:noFill/>
          <a:ln cap="flat" cmpd="sng" w="9525">
            <a:solidFill>
              <a:srgbClr val="000000"/>
            </a:solidFill>
            <a:prstDash val="solid"/>
            <a:round/>
            <a:headEnd len="sm" w="sm" type="none"/>
            <a:tailEnd len="sm" w="sm" type="none"/>
          </a:ln>
        </p:spPr>
      </p:pic>
      <p:sp>
        <p:nvSpPr>
          <p:cNvPr id="1206" name="Google Shape;1206;p11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07" name="Google Shape;1207;p117"/>
          <p:cNvSpPr txBox="1"/>
          <p:nvPr/>
        </p:nvSpPr>
        <p:spPr>
          <a:xfrm>
            <a:off x="127050" y="4381698"/>
            <a:ext cx="88899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URI-M: </a:t>
            </a:r>
            <a:r>
              <a:rPr lang="en-US" sz="1300" u="sng">
                <a:solidFill>
                  <a:schemeClr val="hlink"/>
                </a:solidFill>
                <a:latin typeface="Calibri"/>
                <a:ea typeface="Calibri"/>
                <a:cs typeface="Calibri"/>
                <a:sym typeface="Calibri"/>
                <a:hlinkClick r:id="rId4"/>
              </a:rPr>
              <a:t>https://web.archive.org/web/20041012155445/http://www.communitytechnology.org/nsf_ci_report/</a:t>
            </a:r>
            <a:r>
              <a:rPr lang="en-US" sz="1300">
                <a:latin typeface="Calibri"/>
                <a:ea typeface="Calibri"/>
                <a:cs typeface="Calibri"/>
                <a:sym typeface="Calibri"/>
              </a:rPr>
              <a:t> </a:t>
            </a:r>
            <a:endParaRPr sz="13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300">
                <a:solidFill>
                  <a:schemeClr val="dk1"/>
                </a:solidFill>
                <a:latin typeface="Calibri"/>
                <a:ea typeface="Calibri"/>
                <a:cs typeface="Calibri"/>
                <a:sym typeface="Calibri"/>
              </a:rPr>
              <a:t>List of URI-Ms: </a:t>
            </a:r>
            <a:r>
              <a:rPr lang="en-US" sz="1300" u="sng">
                <a:solidFill>
                  <a:schemeClr val="hlink"/>
                </a:solidFill>
                <a:latin typeface="Calibri"/>
                <a:ea typeface="Calibri"/>
                <a:cs typeface="Calibri"/>
                <a:sym typeface="Calibri"/>
                <a:hlinkClick r:id="rId5"/>
              </a:rPr>
              <a:t>http://timetravel.mementoweb.org/list/20040915093256/http://www.communitytechnology.org/nsf_ci_report/</a:t>
            </a:r>
            <a:r>
              <a:rPr lang="en-US"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1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Fifth Reference</a:t>
            </a:r>
            <a:endParaRPr/>
          </a:p>
        </p:txBody>
      </p:sp>
      <p:pic>
        <p:nvPicPr>
          <p:cNvPr descr="dlib-2.png" id="1213" name="Google Shape;1213;p118"/>
          <p:cNvPicPr preferRelativeResize="0"/>
          <p:nvPr/>
        </p:nvPicPr>
        <p:blipFill rotWithShape="1">
          <a:blip r:embed="rId3">
            <a:alphaModFix/>
          </a:blip>
          <a:srcRect b="0" l="0" r="0" t="0"/>
          <a:stretch/>
        </p:blipFill>
        <p:spPr>
          <a:xfrm>
            <a:off x="1640100" y="1018100"/>
            <a:ext cx="4973319" cy="3806274"/>
          </a:xfrm>
          <a:prstGeom prst="rect">
            <a:avLst/>
          </a:prstGeom>
          <a:noFill/>
          <a:ln cap="flat" cmpd="sng" w="9525">
            <a:solidFill>
              <a:srgbClr val="000000"/>
            </a:solidFill>
            <a:prstDash val="solid"/>
            <a:round/>
            <a:headEnd len="sm" w="sm" type="none"/>
            <a:tailEnd len="sm" w="sm" type="none"/>
          </a:ln>
        </p:spPr>
      </p:pic>
      <p:sp>
        <p:nvSpPr>
          <p:cNvPr id="1214" name="Google Shape;1214;p118"/>
          <p:cNvSpPr txBox="1"/>
          <p:nvPr/>
        </p:nvSpPr>
        <p:spPr>
          <a:xfrm>
            <a:off x="1774125" y="2218656"/>
            <a:ext cx="4839300" cy="429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215" name="Google Shape;1215;p11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16" name="Google Shape;1216;p118"/>
          <p:cNvSpPr txBox="1"/>
          <p:nvPr/>
        </p:nvSpPr>
        <p:spPr>
          <a:xfrm>
            <a:off x="4125425" y="2504719"/>
            <a:ext cx="3788400" cy="33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FF"/>
                </a:solidFill>
                <a:latin typeface="Times New Roman"/>
                <a:ea typeface="Times New Roman"/>
                <a:cs typeface="Times New Roman"/>
                <a:sym typeface="Times New Roman"/>
              </a:rPr>
              <a:t>http://www.arl.org/newsltr/226/ir.html</a:t>
            </a:r>
            <a:endParaRPr sz="1800">
              <a:solidFill>
                <a:srgbClr val="0000FF"/>
              </a:solidFill>
              <a:latin typeface="Times New Roman"/>
              <a:ea typeface="Times New Roman"/>
              <a:cs typeface="Times New Roman"/>
              <a:sym typeface="Times New Roma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19"/>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Current Page Is 404</a:t>
            </a:r>
            <a:endParaRPr/>
          </a:p>
        </p:txBody>
      </p:sp>
      <p:sp>
        <p:nvSpPr>
          <p:cNvPr id="1222" name="Google Shape;1222;p11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Current page is not found gives a 404 error, meaning that the webpage no longer exists." id="1223" name="Google Shape;1223;p119" title="Error 404"/>
          <p:cNvPicPr preferRelativeResize="0"/>
          <p:nvPr/>
        </p:nvPicPr>
        <p:blipFill>
          <a:blip r:embed="rId3">
            <a:alphaModFix/>
          </a:blip>
          <a:stretch>
            <a:fillRect/>
          </a:stretch>
        </p:blipFill>
        <p:spPr>
          <a:xfrm>
            <a:off x="2096513" y="951978"/>
            <a:ext cx="4950972" cy="385167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Right </a:t>
            </a:r>
            <a:r>
              <a:rPr lang="en-US" sz="4000"/>
              <a:t>Click</a:t>
            </a:r>
            <a:r>
              <a:rPr b="0" i="0" lang="en-US" sz="4000" u="none" cap="none" strike="noStrike">
                <a:solidFill>
                  <a:schemeClr val="dk1"/>
                </a:solidFill>
                <a:latin typeface="Calibri"/>
                <a:ea typeface="Calibri"/>
                <a:cs typeface="Calibri"/>
                <a:sym typeface="Calibri"/>
              </a:rPr>
              <a:t> On The Link</a:t>
            </a:r>
            <a:endParaRPr/>
          </a:p>
        </p:txBody>
      </p:sp>
      <p:pic>
        <p:nvPicPr>
          <p:cNvPr descr="dlib-8.png" id="1229" name="Google Shape;1229;p120"/>
          <p:cNvPicPr preferRelativeResize="0"/>
          <p:nvPr/>
        </p:nvPicPr>
        <p:blipFill rotWithShape="1">
          <a:blip r:embed="rId3">
            <a:alphaModFix/>
          </a:blip>
          <a:srcRect b="0" l="0" r="0" t="0"/>
          <a:stretch/>
        </p:blipFill>
        <p:spPr>
          <a:xfrm>
            <a:off x="2331838" y="1134150"/>
            <a:ext cx="4480326" cy="3433762"/>
          </a:xfrm>
          <a:prstGeom prst="rect">
            <a:avLst/>
          </a:prstGeom>
          <a:noFill/>
          <a:ln cap="flat" cmpd="sng" w="9525">
            <a:solidFill>
              <a:srgbClr val="000000"/>
            </a:solidFill>
            <a:prstDash val="solid"/>
            <a:round/>
            <a:headEnd len="sm" w="sm" type="none"/>
            <a:tailEnd len="sm" w="sm" type="none"/>
          </a:ln>
        </p:spPr>
      </p:pic>
      <p:sp>
        <p:nvSpPr>
          <p:cNvPr id="1230" name="Google Shape;1230;p12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dlib-8.png" id="1231" name="Google Shape;1231;p120"/>
          <p:cNvPicPr preferRelativeResize="0"/>
          <p:nvPr/>
        </p:nvPicPr>
        <p:blipFill rotWithShape="1">
          <a:blip r:embed="rId3">
            <a:alphaModFix/>
          </a:blip>
          <a:srcRect b="21675" l="9330" r="38280" t="37140"/>
          <a:stretch/>
        </p:blipFill>
        <p:spPr>
          <a:xfrm>
            <a:off x="5330925" y="2613650"/>
            <a:ext cx="3477600" cy="20953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2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Time Travel: Page As Of 2004-10-12</a:t>
            </a:r>
            <a:endParaRPr/>
          </a:p>
        </p:txBody>
      </p:sp>
      <p:pic>
        <p:nvPicPr>
          <p:cNvPr descr="dlib-9.png" id="1237" name="Google Shape;1237;p121"/>
          <p:cNvPicPr preferRelativeResize="0"/>
          <p:nvPr/>
        </p:nvPicPr>
        <p:blipFill rotWithShape="1">
          <a:blip r:embed="rId3">
            <a:alphaModFix/>
          </a:blip>
          <a:srcRect b="0" l="0" r="0" t="0"/>
          <a:stretch/>
        </p:blipFill>
        <p:spPr>
          <a:xfrm>
            <a:off x="2167825" y="945875"/>
            <a:ext cx="4486273" cy="3433762"/>
          </a:xfrm>
          <a:prstGeom prst="rect">
            <a:avLst/>
          </a:prstGeom>
          <a:noFill/>
          <a:ln cap="flat" cmpd="sng" w="9525">
            <a:solidFill>
              <a:srgbClr val="000000"/>
            </a:solidFill>
            <a:prstDash val="solid"/>
            <a:round/>
            <a:headEnd len="sm" w="sm" type="none"/>
            <a:tailEnd len="sm" w="sm" type="none"/>
          </a:ln>
        </p:spPr>
      </p:pic>
      <p:sp>
        <p:nvSpPr>
          <p:cNvPr id="1238" name="Google Shape;1238;p12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39" name="Google Shape;1239;p121"/>
          <p:cNvSpPr txBox="1"/>
          <p:nvPr/>
        </p:nvSpPr>
        <p:spPr>
          <a:xfrm>
            <a:off x="136575" y="4379627"/>
            <a:ext cx="88899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URI-M: </a:t>
            </a:r>
            <a:r>
              <a:rPr lang="en-US" sz="1300" u="sng">
                <a:solidFill>
                  <a:schemeClr val="hlink"/>
                </a:solidFill>
                <a:latin typeface="Calibri"/>
                <a:ea typeface="Calibri"/>
                <a:cs typeface="Calibri"/>
                <a:sym typeface="Calibri"/>
                <a:hlinkClick r:id="rId4"/>
              </a:rPr>
              <a:t>https://web.archive.org/web/20041012054551/http://www.arl.org:80/newsltr/226/ir.html</a:t>
            </a:r>
            <a:r>
              <a:rPr lang="en-US" sz="1300">
                <a:latin typeface="Calibri"/>
                <a:ea typeface="Calibri"/>
                <a:cs typeface="Calibri"/>
                <a:sym typeface="Calibri"/>
              </a:rPr>
              <a:t> </a:t>
            </a:r>
            <a:endParaRPr sz="1300">
              <a:latin typeface="Calibri"/>
              <a:ea typeface="Calibri"/>
              <a:cs typeface="Calibri"/>
              <a:sym typeface="Calibri"/>
            </a:endParaRPr>
          </a:p>
          <a:p>
            <a:pPr indent="0" lvl="0" marL="0" rtl="0" algn="l">
              <a:spcBef>
                <a:spcPts val="0"/>
              </a:spcBef>
              <a:spcAft>
                <a:spcPts val="0"/>
              </a:spcAft>
              <a:buNone/>
            </a:pPr>
            <a:r>
              <a:rPr lang="en-US" sz="1300">
                <a:solidFill>
                  <a:schemeClr val="dk1"/>
                </a:solidFill>
                <a:latin typeface="Calibri"/>
                <a:ea typeface="Calibri"/>
                <a:cs typeface="Calibri"/>
                <a:sym typeface="Calibri"/>
              </a:rPr>
              <a:t>List of URI-Ms: </a:t>
            </a:r>
            <a:r>
              <a:rPr lang="en-US" sz="1300" u="sng">
                <a:solidFill>
                  <a:schemeClr val="hlink"/>
                </a:solidFill>
                <a:latin typeface="Calibri"/>
                <a:ea typeface="Calibri"/>
                <a:cs typeface="Calibri"/>
                <a:sym typeface="Calibri"/>
                <a:hlinkClick r:id="rId5"/>
              </a:rPr>
              <a:t>http://timetravel.mementoweb.org/list/20040915054551/http://www.arl.org/newsltr/226/ir.html</a:t>
            </a:r>
            <a:r>
              <a:rPr lang="en-US" sz="1300">
                <a:solidFill>
                  <a:schemeClr val="dk1"/>
                </a:solidFill>
                <a:latin typeface="Calibri"/>
                <a:ea typeface="Calibri"/>
                <a:cs typeface="Calibri"/>
                <a:sym typeface="Calibri"/>
              </a:rPr>
              <a:t> </a:t>
            </a:r>
            <a:r>
              <a:rPr lang="en-US"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CNN News Article from 8/30/2005. An estimated 50 dead in a single Mississippi county and a levees was breached in New Orleans, which forced a hospital to evacuate." id="159" name="Google Shape;159;p23" title="CNN Katrina News Article - 8/30/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60" name="Google Shape;160;p2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61" name="Google Shape;161;p23"/>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30,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5:33 am EDT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2"/>
          <p:cNvSpPr txBox="1"/>
          <p:nvPr/>
        </p:nvSpPr>
        <p:spPr>
          <a:xfrm>
            <a:off x="76200" y="57150"/>
            <a:ext cx="8991600" cy="4457700"/>
          </a:xfrm>
          <a:prstGeom prst="rect">
            <a:avLst/>
          </a:pr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245" name="Google Shape;1245;p12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4200" u="none" cap="none" strike="noStrike">
                <a:solidFill>
                  <a:schemeClr val="dk1"/>
                </a:solidFill>
              </a:rPr>
              <a:t>Time Travel with Mink</a:t>
            </a:r>
            <a:endParaRPr sz="6200"/>
          </a:p>
        </p:txBody>
      </p:sp>
      <p:sp>
        <p:nvSpPr>
          <p:cNvPr id="1246" name="Google Shape;1246;p122"/>
          <p:cNvSpPr txBox="1"/>
          <p:nvPr/>
        </p:nvSpPr>
        <p:spPr>
          <a:xfrm>
            <a:off x="685800" y="3656409"/>
            <a:ext cx="7848600" cy="70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247" name="Google Shape;1247;p122"/>
          <p:cNvSpPr txBox="1"/>
          <p:nvPr/>
        </p:nvSpPr>
        <p:spPr>
          <a:xfrm>
            <a:off x="3200400" y="4572000"/>
            <a:ext cx="33861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u="sng">
                <a:solidFill>
                  <a:schemeClr val="hlink"/>
                </a:solidFill>
                <a:latin typeface="Calibri"/>
                <a:ea typeface="Calibri"/>
                <a:cs typeface="Calibri"/>
                <a:sym typeface="Calibri"/>
                <a:hlinkClick r:id="rId3"/>
              </a:rPr>
              <a:t>Mink at Google Chrome Store</a:t>
            </a:r>
            <a:r>
              <a:rPr i="0" lang="en-US" sz="1800" u="none">
                <a:solidFill>
                  <a:schemeClr val="dk1"/>
                </a:solidFill>
                <a:latin typeface="Calibri"/>
                <a:ea typeface="Calibri"/>
                <a:cs typeface="Calibri"/>
                <a:sym typeface="Calibri"/>
              </a:rPr>
              <a:t> </a:t>
            </a:r>
            <a:endParaRPr>
              <a:latin typeface="Calibri"/>
              <a:ea typeface="Calibri"/>
              <a:cs typeface="Calibri"/>
              <a:sym typeface="Calibri"/>
            </a:endParaRPr>
          </a:p>
        </p:txBody>
      </p:sp>
      <p:pic>
        <p:nvPicPr>
          <p:cNvPr descr="Mink logo." id="1248" name="Google Shape;1248;p122" title="Mink"/>
          <p:cNvPicPr preferRelativeResize="0"/>
          <p:nvPr/>
        </p:nvPicPr>
        <p:blipFill rotWithShape="1">
          <a:blip r:embed="rId4">
            <a:alphaModFix/>
          </a:blip>
          <a:srcRect b="0" l="0" r="0" t="0"/>
          <a:stretch/>
        </p:blipFill>
        <p:spPr>
          <a:xfrm>
            <a:off x="3200400" y="1543050"/>
            <a:ext cx="2114550" cy="2114550"/>
          </a:xfrm>
          <a:prstGeom prst="rect">
            <a:avLst/>
          </a:prstGeom>
          <a:noFill/>
          <a:ln>
            <a:noFill/>
          </a:ln>
        </p:spPr>
      </p:pic>
      <p:sp>
        <p:nvSpPr>
          <p:cNvPr id="1249" name="Google Shape;1249;p12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50" name="Google Shape;1250;p122"/>
          <p:cNvSpPr txBox="1"/>
          <p:nvPr/>
        </p:nvSpPr>
        <p:spPr>
          <a:xfrm>
            <a:off x="177425" y="4018988"/>
            <a:ext cx="44361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latin typeface="Calibri"/>
                <a:ea typeface="Calibri"/>
                <a:cs typeface="Calibri"/>
                <a:sym typeface="Calibri"/>
              </a:rPr>
              <a:t>Developed while Mat was a PhD student at ODU</a:t>
            </a:r>
            <a:endParaRPr i="1" sz="1600">
              <a:latin typeface="Calibri"/>
              <a:ea typeface="Calibri"/>
              <a:cs typeface="Calibri"/>
              <a:sym typeface="Calibri"/>
            </a:endParaRPr>
          </a:p>
        </p:txBody>
      </p:sp>
      <p:pic>
        <p:nvPicPr>
          <p:cNvPr descr="Google Chrome logo." id="1251" name="Google Shape;1251;p122" title="Chrome"/>
          <p:cNvPicPr preferRelativeResize="0"/>
          <p:nvPr/>
        </p:nvPicPr>
        <p:blipFill rotWithShape="1">
          <a:blip r:embed="rId5">
            <a:alphaModFix/>
          </a:blip>
          <a:srcRect b="13292" l="0" r="49443" t="14384"/>
          <a:stretch/>
        </p:blipFill>
        <p:spPr>
          <a:xfrm>
            <a:off x="7918025" y="3681356"/>
            <a:ext cx="909549" cy="65141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Mink</a:t>
            </a:r>
            <a:endParaRPr/>
          </a:p>
        </p:txBody>
      </p:sp>
      <p:sp>
        <p:nvSpPr>
          <p:cNvPr id="1258" name="Google Shape;1258;p12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59" name="Google Shape;1259;p123"/>
          <p:cNvSpPr txBox="1"/>
          <p:nvPr>
            <p:ph idx="1" type="body"/>
          </p:nvPr>
        </p:nvSpPr>
        <p:spPr>
          <a:xfrm>
            <a:off x="457200" y="1047750"/>
            <a:ext cx="8229600" cy="1546800"/>
          </a:xfrm>
          <a:prstGeom prst="rect">
            <a:avLst/>
          </a:prstGeom>
        </p:spPr>
        <p:txBody>
          <a:bodyPr anchorCtr="0" anchor="t" bIns="91425" lIns="91425" spcFirstLastPara="1" rIns="91425" wrap="square" tIns="91425">
            <a:noAutofit/>
          </a:bodyPr>
          <a:lstStyle/>
          <a:p>
            <a:pPr indent="-412750" lvl="0" marL="457200" rtl="0" algn="l">
              <a:spcBef>
                <a:spcPts val="640"/>
              </a:spcBef>
              <a:spcAft>
                <a:spcPts val="0"/>
              </a:spcAft>
              <a:buSzPts val="2900"/>
              <a:buChar char="•"/>
            </a:pPr>
            <a:r>
              <a:rPr lang="en-US" sz="2900"/>
              <a:t>Uses TimeMap (list of mementos)</a:t>
            </a:r>
            <a:endParaRPr sz="2900"/>
          </a:p>
          <a:p>
            <a:pPr indent="-412750" lvl="0" marL="457200" rtl="0" algn="l">
              <a:spcBef>
                <a:spcPts val="0"/>
              </a:spcBef>
              <a:spcAft>
                <a:spcPts val="0"/>
              </a:spcAft>
              <a:buSzPts val="2900"/>
              <a:buChar char="•"/>
            </a:pPr>
            <a:r>
              <a:rPr lang="en-US" sz="2900"/>
              <a:t>Must first have a valid memento to visit other mementos directly</a:t>
            </a:r>
            <a:endParaRPr sz="2900"/>
          </a:p>
        </p:txBody>
      </p:sp>
      <p:sp>
        <p:nvSpPr>
          <p:cNvPr id="1260" name="Google Shape;1260;p123"/>
          <p:cNvSpPr txBox="1"/>
          <p:nvPr/>
        </p:nvSpPr>
        <p:spPr>
          <a:xfrm>
            <a:off x="99450" y="2829550"/>
            <a:ext cx="8945100" cy="144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950">
                <a:solidFill>
                  <a:schemeClr val="dk1"/>
                </a:solidFill>
                <a:latin typeface="Consolas"/>
                <a:ea typeface="Consolas"/>
                <a:cs typeface="Consolas"/>
                <a:sym typeface="Consolas"/>
              </a:rPr>
              <a:t>&lt;http://www.cs.odu.edu/~mln/&gt;; rel="original",</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&lt;https://memgator.cs.odu.edu/timemap/link/http://www.cs.odu.edu/~mln/&gt;; rel="self"; type="application/link-format",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&lt;http://web.archive.org/web/20020526053005/http://www.cs.odu.edu:80/~mln/&gt;; rel="first memento"; datetime="Sun, 26 May 2002 05:30:05 GMT",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&lt;http://web.archive.org/web/20020528083321/http://www.cs.odu.edu:80/~mln/&gt;; rel="memento"; datetime="Tue, 28 May 2002 08:33:21 GMT",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&lt;http://web.archive.org/web/20020720051448/http://www.cs.odu.edu:80/~mln&gt;; rel="memento"; datetime="Sat, 20 Jul 2002 05:14:48 GMT",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&lt;http://web.archive.org/web/20020724230216/http://www.cs.odu.edu:80/~mln/&gt;; rel="memento"; datetime="Wed, 24 Jul 2002 23:02:16 GMT",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&lt;http://web.archive.org/web/20020811035033/http://www.cs.odu.edu:80/~mln&gt;; rel="memento"; datetime="Sun, 11 Aug 2002 03:50:33 GMT",</a:t>
            </a:r>
            <a:endParaRPr b="1" sz="950">
              <a:solidFill>
                <a:schemeClr val="dk1"/>
              </a:solidFill>
              <a:latin typeface="Consolas"/>
              <a:ea typeface="Consolas"/>
              <a:cs typeface="Consolas"/>
              <a:sym typeface="Consolas"/>
            </a:endParaRPr>
          </a:p>
          <a:p>
            <a:pPr indent="0" lvl="0" marL="0" rtl="0" algn="l">
              <a:spcBef>
                <a:spcPts val="0"/>
              </a:spcBef>
              <a:spcAft>
                <a:spcPts val="0"/>
              </a:spcAft>
              <a:buNone/>
            </a:pPr>
            <a:r>
              <a:rPr b="1" lang="en-US" sz="950">
                <a:solidFill>
                  <a:schemeClr val="dk1"/>
                </a:solidFill>
                <a:latin typeface="Consolas"/>
                <a:ea typeface="Consolas"/>
                <a:cs typeface="Consolas"/>
                <a:sym typeface="Consolas"/>
              </a:rPr>
              <a:t>&lt;http://web.archive.org/web/20021005054529/http://www.cs.odu.edu:80/~mln/&gt;; rel="memento"; datetime="Sat, 05 Oct 2002 05:45:29 GMT",</a:t>
            </a:r>
            <a:endParaRPr b="1" sz="950">
              <a:solidFill>
                <a:schemeClr val="dk1"/>
              </a:solidFill>
              <a:latin typeface="Consolas"/>
              <a:ea typeface="Consolas"/>
              <a:cs typeface="Consolas"/>
              <a:sym typeface="Consolas"/>
            </a:endParaRPr>
          </a:p>
        </p:txBody>
      </p:sp>
      <p:pic>
        <p:nvPicPr>
          <p:cNvPr descr="Mink logo." id="1261" name="Google Shape;1261;p123" title="Mink."/>
          <p:cNvPicPr preferRelativeResize="0"/>
          <p:nvPr/>
        </p:nvPicPr>
        <p:blipFill rotWithShape="1">
          <a:blip r:embed="rId3">
            <a:alphaModFix/>
          </a:blip>
          <a:srcRect b="0" l="0" r="0" t="0"/>
          <a:stretch/>
        </p:blipFill>
        <p:spPr>
          <a:xfrm>
            <a:off x="7062575" y="205969"/>
            <a:ext cx="1067738" cy="106773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lang="en-US" sz="4000"/>
              <a:t>Mink</a:t>
            </a:r>
            <a:r>
              <a:rPr b="0" i="0" lang="en-US" sz="4000" u="none" cap="none" strike="noStrike">
                <a:solidFill>
                  <a:schemeClr val="dk1"/>
                </a:solidFill>
                <a:latin typeface="Calibri"/>
                <a:ea typeface="Calibri"/>
                <a:cs typeface="Calibri"/>
                <a:sym typeface="Calibri"/>
              </a:rPr>
              <a:t>: Read Like It's 2004</a:t>
            </a:r>
            <a:endParaRPr/>
          </a:p>
        </p:txBody>
      </p:sp>
      <p:pic>
        <p:nvPicPr>
          <p:cNvPr descr="dlib-1.png" id="1267" name="Google Shape;1267;p124"/>
          <p:cNvPicPr preferRelativeResize="0"/>
          <p:nvPr/>
        </p:nvPicPr>
        <p:blipFill rotWithShape="1">
          <a:blip r:embed="rId3">
            <a:alphaModFix/>
          </a:blip>
          <a:srcRect b="0" l="0" r="0" t="0"/>
          <a:stretch/>
        </p:blipFill>
        <p:spPr>
          <a:xfrm>
            <a:off x="2320413" y="1106100"/>
            <a:ext cx="4480323" cy="3428999"/>
          </a:xfrm>
          <a:prstGeom prst="rect">
            <a:avLst/>
          </a:prstGeom>
          <a:noFill/>
          <a:ln cap="flat" cmpd="sng" w="9525">
            <a:solidFill>
              <a:srgbClr val="000000"/>
            </a:solidFill>
            <a:prstDash val="solid"/>
            <a:round/>
            <a:headEnd len="sm" w="sm" type="none"/>
            <a:tailEnd len="sm" w="sm" type="none"/>
          </a:ln>
        </p:spPr>
      </p:pic>
      <p:sp>
        <p:nvSpPr>
          <p:cNvPr id="1268" name="Google Shape;1268;p12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269" name="Google Shape;1269;p124"/>
          <p:cNvSpPr txBox="1"/>
          <p:nvPr/>
        </p:nvSpPr>
        <p:spPr>
          <a:xfrm>
            <a:off x="237650" y="4501625"/>
            <a:ext cx="8146500" cy="36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500">
                <a:latin typeface="Calibri"/>
                <a:ea typeface="Calibri"/>
                <a:cs typeface="Calibri"/>
                <a:sym typeface="Calibri"/>
              </a:rPr>
              <a:t>webpage: </a:t>
            </a:r>
            <a:r>
              <a:rPr lang="en-US" sz="1500" u="sng">
                <a:solidFill>
                  <a:schemeClr val="hlink"/>
                </a:solidFill>
                <a:latin typeface="Calibri"/>
                <a:ea typeface="Calibri"/>
                <a:cs typeface="Calibri"/>
                <a:sym typeface="Calibri"/>
                <a:hlinkClick r:id="rId4"/>
              </a:rPr>
              <a:t>Rethinking Scholarly Communication: Building the System that Scholars Deserve</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276" name="Google Shape;1276;p125"/>
          <p:cNvPicPr preferRelativeResize="0"/>
          <p:nvPr/>
        </p:nvPicPr>
        <p:blipFill>
          <a:blip r:embed="rId3">
            <a:alphaModFix/>
          </a:blip>
          <a:stretch>
            <a:fillRect/>
          </a:stretch>
        </p:blipFill>
        <p:spPr>
          <a:xfrm>
            <a:off x="1257300" y="1102069"/>
            <a:ext cx="6629401" cy="3640683"/>
          </a:xfrm>
          <a:prstGeom prst="rect">
            <a:avLst/>
          </a:prstGeom>
          <a:noFill/>
          <a:ln cap="flat" cmpd="sng" w="9525">
            <a:solidFill>
              <a:srgbClr val="000000"/>
            </a:solidFill>
            <a:prstDash val="solid"/>
            <a:round/>
            <a:headEnd len="sm" w="sm" type="none"/>
            <a:tailEnd len="sm" w="sm" type="none"/>
          </a:ln>
        </p:spPr>
      </p:pic>
      <p:sp>
        <p:nvSpPr>
          <p:cNvPr id="1277" name="Google Shape;1277;p12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Mink: Choose memento to view</a:t>
            </a:r>
            <a:endParaRPr/>
          </a:p>
        </p:txBody>
      </p:sp>
      <p:sp>
        <p:nvSpPr>
          <p:cNvPr id="1278" name="Google Shape;1278;p125"/>
          <p:cNvSpPr txBox="1"/>
          <p:nvPr/>
        </p:nvSpPr>
        <p:spPr>
          <a:xfrm>
            <a:off x="6823425" y="1328481"/>
            <a:ext cx="467700" cy="379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2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800"/>
              <a:t>Mink: </a:t>
            </a:r>
            <a:r>
              <a:rPr lang="en-US" sz="3800"/>
              <a:t>Now, links are to mementos</a:t>
            </a:r>
            <a:endParaRPr sz="4600"/>
          </a:p>
        </p:txBody>
      </p:sp>
      <p:sp>
        <p:nvSpPr>
          <p:cNvPr id="1285" name="Google Shape;1285;p12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286" name="Google Shape;1286;p126"/>
          <p:cNvPicPr preferRelativeResize="0"/>
          <p:nvPr/>
        </p:nvPicPr>
        <p:blipFill>
          <a:blip r:embed="rId3">
            <a:alphaModFix/>
          </a:blip>
          <a:stretch>
            <a:fillRect/>
          </a:stretch>
        </p:blipFill>
        <p:spPr>
          <a:xfrm>
            <a:off x="457203" y="1151674"/>
            <a:ext cx="8229600" cy="3349458"/>
          </a:xfrm>
          <a:prstGeom prst="rect">
            <a:avLst/>
          </a:prstGeom>
          <a:noFill/>
          <a:ln cap="flat" cmpd="sng" w="9525">
            <a:solidFill>
              <a:srgbClr val="000000"/>
            </a:solidFill>
            <a:prstDash val="solid"/>
            <a:round/>
            <a:headEnd len="sm" w="sm" type="none"/>
            <a:tailEnd len="sm" w="sm" type="none"/>
          </a:ln>
        </p:spPr>
      </p:pic>
      <p:sp>
        <p:nvSpPr>
          <p:cNvPr id="1287" name="Google Shape;1287;p126"/>
          <p:cNvSpPr/>
          <p:nvPr/>
        </p:nvSpPr>
        <p:spPr>
          <a:xfrm>
            <a:off x="342675" y="4309719"/>
            <a:ext cx="4045500" cy="19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8" name="Google Shape;1288;p126"/>
          <p:cNvPicPr preferRelativeResize="0"/>
          <p:nvPr/>
        </p:nvPicPr>
        <p:blipFill rotWithShape="1">
          <a:blip r:embed="rId4">
            <a:alphaModFix/>
          </a:blip>
          <a:srcRect b="23680" l="24447" r="24040" t="23094"/>
          <a:stretch/>
        </p:blipFill>
        <p:spPr>
          <a:xfrm>
            <a:off x="3421575" y="3454075"/>
            <a:ext cx="298167" cy="2310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2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Mink: Click on Fifth Reference</a:t>
            </a:r>
            <a:endParaRPr/>
          </a:p>
        </p:txBody>
      </p:sp>
      <p:sp>
        <p:nvSpPr>
          <p:cNvPr id="1295" name="Google Shape;1295;p12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296" name="Google Shape;1296;p127"/>
          <p:cNvPicPr preferRelativeResize="0"/>
          <p:nvPr/>
        </p:nvPicPr>
        <p:blipFill>
          <a:blip r:embed="rId3">
            <a:alphaModFix/>
          </a:blip>
          <a:stretch>
            <a:fillRect/>
          </a:stretch>
        </p:blipFill>
        <p:spPr>
          <a:xfrm>
            <a:off x="1221125" y="1007034"/>
            <a:ext cx="6254494" cy="357782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nvSpPr>
        <p:spPr>
          <a:xfrm>
            <a:off x="76200" y="57150"/>
            <a:ext cx="8991600" cy="4457700"/>
          </a:xfrm>
          <a:prstGeom prst="rect">
            <a:avLst/>
          </a:pr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302" name="Google Shape;1302;p128"/>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lang="en-US" sz="4200"/>
              <a:t>Wayback Machine</a:t>
            </a:r>
            <a:endParaRPr sz="6200"/>
          </a:p>
        </p:txBody>
      </p:sp>
      <p:sp>
        <p:nvSpPr>
          <p:cNvPr id="1303" name="Google Shape;1303;p128"/>
          <p:cNvSpPr txBox="1"/>
          <p:nvPr/>
        </p:nvSpPr>
        <p:spPr>
          <a:xfrm>
            <a:off x="685800" y="3656409"/>
            <a:ext cx="7848600" cy="70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304" name="Google Shape;1304;p12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05" name="Google Shape;1305;p128"/>
          <p:cNvSpPr txBox="1"/>
          <p:nvPr/>
        </p:nvSpPr>
        <p:spPr>
          <a:xfrm>
            <a:off x="76200" y="4556906"/>
            <a:ext cx="69342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Wayback Machine Firefox Extension</a:t>
            </a:r>
            <a:r>
              <a:rPr lang="en-US">
                <a:latin typeface="Calibri"/>
                <a:ea typeface="Calibri"/>
                <a:cs typeface="Calibri"/>
                <a:sym typeface="Calibri"/>
              </a:rPr>
              <a:t> </a:t>
            </a:r>
            <a:endParaRPr>
              <a:latin typeface="Calibri"/>
              <a:ea typeface="Calibri"/>
              <a:cs typeface="Calibri"/>
              <a:sym typeface="Calibri"/>
            </a:endParaRPr>
          </a:p>
        </p:txBody>
      </p:sp>
      <p:pic>
        <p:nvPicPr>
          <p:cNvPr descr="Firefox logo with the text &quot;Firefox Browser ADD-ONS&quot; to the right." id="1306" name="Google Shape;1306;p128" title="Firefox Add-ons."/>
          <p:cNvPicPr preferRelativeResize="0"/>
          <p:nvPr/>
        </p:nvPicPr>
        <p:blipFill>
          <a:blip r:embed="rId4">
            <a:alphaModFix/>
          </a:blip>
          <a:stretch>
            <a:fillRect/>
          </a:stretch>
        </p:blipFill>
        <p:spPr>
          <a:xfrm>
            <a:off x="5707738" y="3529688"/>
            <a:ext cx="2164556" cy="685800"/>
          </a:xfrm>
          <a:prstGeom prst="rect">
            <a:avLst/>
          </a:prstGeom>
          <a:noFill/>
          <a:ln>
            <a:noFill/>
          </a:ln>
        </p:spPr>
      </p:pic>
      <p:pic>
        <p:nvPicPr>
          <p:cNvPr descr="Addon for browsers, the Wayback Machine will detect dead pages and offer to show you archived versions of the pages instead." id="1307" name="Google Shape;1307;p128" title="Wayback Machine Addon"/>
          <p:cNvPicPr preferRelativeResize="0"/>
          <p:nvPr/>
        </p:nvPicPr>
        <p:blipFill>
          <a:blip r:embed="rId5">
            <a:alphaModFix/>
          </a:blip>
          <a:stretch>
            <a:fillRect/>
          </a:stretch>
        </p:blipFill>
        <p:spPr>
          <a:xfrm>
            <a:off x="910888" y="1244466"/>
            <a:ext cx="4236244" cy="2057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2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600"/>
              <a:t>Wayback Machine: Click on Sixth Reference</a:t>
            </a:r>
            <a:endParaRPr sz="3600"/>
          </a:p>
        </p:txBody>
      </p:sp>
      <p:sp>
        <p:nvSpPr>
          <p:cNvPr id="1314" name="Google Shape;1314;p12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315" name="Google Shape;1315;p129"/>
          <p:cNvPicPr preferRelativeResize="0"/>
          <p:nvPr/>
        </p:nvPicPr>
        <p:blipFill>
          <a:blip r:embed="rId3">
            <a:alphaModFix/>
          </a:blip>
          <a:stretch>
            <a:fillRect/>
          </a:stretch>
        </p:blipFill>
        <p:spPr>
          <a:xfrm>
            <a:off x="1208138" y="999984"/>
            <a:ext cx="5748313" cy="3577829"/>
          </a:xfrm>
          <a:prstGeom prst="rect">
            <a:avLst/>
          </a:prstGeom>
          <a:noFill/>
          <a:ln cap="flat" cmpd="sng" w="9525">
            <a:solidFill>
              <a:srgbClr val="000000"/>
            </a:solidFill>
            <a:prstDash val="solid"/>
            <a:round/>
            <a:headEnd len="sm" w="sm" type="none"/>
            <a:tailEnd len="sm" w="sm" type="none"/>
          </a:ln>
        </p:spPr>
      </p:pic>
      <p:sp>
        <p:nvSpPr>
          <p:cNvPr id="1316" name="Google Shape;1316;p129"/>
          <p:cNvSpPr txBox="1"/>
          <p:nvPr/>
        </p:nvSpPr>
        <p:spPr>
          <a:xfrm>
            <a:off x="4093175" y="3246694"/>
            <a:ext cx="2738400" cy="214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317" name="Google Shape;1317;p129"/>
          <p:cNvSpPr txBox="1"/>
          <p:nvPr/>
        </p:nvSpPr>
        <p:spPr>
          <a:xfrm>
            <a:off x="3814925" y="3485850"/>
            <a:ext cx="5057100" cy="33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4"/>
                </a:solidFill>
                <a:latin typeface="Times New Roman"/>
                <a:ea typeface="Times New Roman"/>
                <a:cs typeface="Times New Roman"/>
                <a:sym typeface="Times New Roman"/>
              </a:rPr>
              <a:t>http://www.fedora.info/documents/ecdl2002final.pdf</a:t>
            </a:r>
            <a:endParaRPr sz="1800">
              <a:solidFill>
                <a:schemeClr val="accent4"/>
              </a:solidFill>
              <a:latin typeface="Times New Roman"/>
              <a:ea typeface="Times New Roman"/>
              <a:cs typeface="Times New Roman"/>
              <a:sym typeface="Times New Roman"/>
            </a:endParaRPr>
          </a:p>
        </p:txBody>
      </p:sp>
      <p:sp>
        <p:nvSpPr>
          <p:cNvPr id="1318" name="Google Shape;1318;p129"/>
          <p:cNvSpPr txBox="1"/>
          <p:nvPr/>
        </p:nvSpPr>
        <p:spPr>
          <a:xfrm>
            <a:off x="9050" y="4577825"/>
            <a:ext cx="8146500" cy="36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500">
                <a:latin typeface="Calibri"/>
                <a:ea typeface="Calibri"/>
                <a:cs typeface="Calibri"/>
                <a:sym typeface="Calibri"/>
              </a:rPr>
              <a:t>webpage: </a:t>
            </a:r>
            <a:r>
              <a:rPr lang="en-US" sz="1500" u="sng">
                <a:solidFill>
                  <a:schemeClr val="hlink"/>
                </a:solidFill>
                <a:latin typeface="Calibri"/>
                <a:ea typeface="Calibri"/>
                <a:cs typeface="Calibri"/>
                <a:sym typeface="Calibri"/>
                <a:hlinkClick r:id="rId4"/>
              </a:rPr>
              <a:t>Rethinking Scholarly Communication: Building the System that Scholars Deserve</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3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Wayback Machine: Returns 404</a:t>
            </a:r>
            <a:endParaRPr/>
          </a:p>
        </p:txBody>
      </p:sp>
      <p:sp>
        <p:nvSpPr>
          <p:cNvPr id="1325" name="Google Shape;1325;p13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26" name="Google Shape;1326;p130"/>
          <p:cNvSpPr txBox="1"/>
          <p:nvPr/>
        </p:nvSpPr>
        <p:spPr>
          <a:xfrm>
            <a:off x="133800" y="4638581"/>
            <a:ext cx="76470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a:latin typeface="Calibri"/>
                <a:ea typeface="Calibri"/>
                <a:cs typeface="Calibri"/>
                <a:sym typeface="Calibri"/>
              </a:rPr>
              <a:t>URI: </a:t>
            </a:r>
            <a:r>
              <a:rPr lang="en-US" u="sng">
                <a:solidFill>
                  <a:schemeClr val="hlink"/>
                </a:solidFill>
                <a:latin typeface="Calibri"/>
                <a:ea typeface="Calibri"/>
                <a:cs typeface="Calibri"/>
                <a:sym typeface="Calibri"/>
                <a:hlinkClick r:id="rId3"/>
              </a:rPr>
              <a:t>https://fedora.info/documents/ecdl2002final.pdf</a:t>
            </a:r>
            <a:r>
              <a:rPr lang="en-US">
                <a:latin typeface="Calibri"/>
                <a:ea typeface="Calibri"/>
                <a:cs typeface="Calibri"/>
                <a:sym typeface="Calibri"/>
              </a:rPr>
              <a:t> </a:t>
            </a:r>
            <a:endParaRPr>
              <a:latin typeface="Calibri"/>
              <a:ea typeface="Calibri"/>
              <a:cs typeface="Calibri"/>
              <a:sym typeface="Calibri"/>
            </a:endParaRPr>
          </a:p>
        </p:txBody>
      </p:sp>
      <p:pic>
        <p:nvPicPr>
          <p:cNvPr descr="Example of the Wayback Machine Add-On for Firefox. Detecting a dead webpage (A page returning the 404 status code), a prompt is shown to see the archived version of the webpage courtesy of the Internet Archive WaybackMachine." id="1327" name="Google Shape;1327;p130" title="Wayback Machine Add-On"/>
          <p:cNvPicPr preferRelativeResize="0"/>
          <p:nvPr/>
        </p:nvPicPr>
        <p:blipFill>
          <a:blip r:embed="rId4">
            <a:alphaModFix/>
          </a:blip>
          <a:stretch>
            <a:fillRect/>
          </a:stretch>
        </p:blipFill>
        <p:spPr>
          <a:xfrm>
            <a:off x="2273650" y="973162"/>
            <a:ext cx="4596692" cy="366541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31"/>
          <p:cNvSpPr txBox="1"/>
          <p:nvPr>
            <p:ph type="title"/>
          </p:nvPr>
        </p:nvSpPr>
        <p:spPr>
          <a:xfrm>
            <a:off x="248425" y="205969"/>
            <a:ext cx="87390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100"/>
              <a:t>Wayback Machine: See Archived Version </a:t>
            </a:r>
            <a:endParaRPr sz="4100"/>
          </a:p>
        </p:txBody>
      </p:sp>
      <p:sp>
        <p:nvSpPr>
          <p:cNvPr id="1334" name="Google Shape;1334;p13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PDF document being shown using the Wayback Machine. This is the result of choosing to view the archived version of the dead url from the last slide." id="1335" name="Google Shape;1335;p131" title="Wayback Machine Add-On"/>
          <p:cNvPicPr preferRelativeResize="0"/>
          <p:nvPr/>
        </p:nvPicPr>
        <p:blipFill>
          <a:blip r:embed="rId3">
            <a:alphaModFix/>
          </a:blip>
          <a:stretch>
            <a:fillRect/>
          </a:stretch>
        </p:blipFill>
        <p:spPr>
          <a:xfrm>
            <a:off x="1870525" y="968019"/>
            <a:ext cx="5042093" cy="3577838"/>
          </a:xfrm>
          <a:prstGeom prst="rect">
            <a:avLst/>
          </a:prstGeom>
          <a:noFill/>
          <a:ln cap="flat" cmpd="sng" w="9525">
            <a:solidFill>
              <a:srgbClr val="000000"/>
            </a:solidFill>
            <a:prstDash val="solid"/>
            <a:round/>
            <a:headEnd len="sm" w="sm" type="none"/>
            <a:tailEnd len="sm" w="sm" type="none"/>
          </a:ln>
        </p:spPr>
      </p:pic>
      <p:sp>
        <p:nvSpPr>
          <p:cNvPr id="1336" name="Google Shape;1336;p131"/>
          <p:cNvSpPr txBox="1"/>
          <p:nvPr/>
        </p:nvSpPr>
        <p:spPr>
          <a:xfrm>
            <a:off x="70975" y="4545844"/>
            <a:ext cx="8641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archived URI: </a:t>
            </a:r>
            <a:r>
              <a:rPr lang="en-US" u="sng">
                <a:solidFill>
                  <a:schemeClr val="hlink"/>
                </a:solidFill>
                <a:latin typeface="Calibri"/>
                <a:ea typeface="Calibri"/>
                <a:cs typeface="Calibri"/>
                <a:sym typeface="Calibri"/>
                <a:hlinkClick r:id="rId4"/>
              </a:rPr>
              <a:t>https://web.archive.org/web/20080821233412/http://www.fedora.info/documents/ecdl2002final.pdf</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CNN News article about the impact of Hurricane Katrina, mainly focusing on the Gulf Coast. Floodwaters still cover portions of New Orleans and the death toll continues to rise." id="166" name="Google Shape;166;p24" title="CNN Katrina News Article - 8/30/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67" name="Google Shape;167;p2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68" name="Google Shape;168;p24"/>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30,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1:44 pm EDT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3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300"/>
              <a:t>Wayback Machine: Use on Live Page</a:t>
            </a:r>
            <a:endParaRPr sz="4300"/>
          </a:p>
        </p:txBody>
      </p:sp>
      <p:sp>
        <p:nvSpPr>
          <p:cNvPr id="1343" name="Google Shape;1343;p13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344" name="Google Shape;1344;p132"/>
          <p:cNvPicPr preferRelativeResize="0"/>
          <p:nvPr/>
        </p:nvPicPr>
        <p:blipFill>
          <a:blip r:embed="rId3">
            <a:alphaModFix/>
          </a:blip>
          <a:stretch>
            <a:fillRect/>
          </a:stretch>
        </p:blipFill>
        <p:spPr>
          <a:xfrm>
            <a:off x="1996600" y="947409"/>
            <a:ext cx="5150802" cy="3577826"/>
          </a:xfrm>
          <a:prstGeom prst="rect">
            <a:avLst/>
          </a:prstGeom>
          <a:noFill/>
          <a:ln cap="flat" cmpd="sng" w="9525">
            <a:solidFill>
              <a:srgbClr val="000000"/>
            </a:solidFill>
            <a:prstDash val="solid"/>
            <a:round/>
            <a:headEnd len="sm" w="sm" type="none"/>
            <a:tailEnd len="sm" w="sm" type="none"/>
          </a:ln>
        </p:spPr>
      </p:pic>
      <p:sp>
        <p:nvSpPr>
          <p:cNvPr id="1345" name="Google Shape;1345;p132"/>
          <p:cNvSpPr txBox="1"/>
          <p:nvPr/>
        </p:nvSpPr>
        <p:spPr>
          <a:xfrm>
            <a:off x="237650" y="4501625"/>
            <a:ext cx="8146500" cy="36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500">
                <a:latin typeface="Calibri"/>
                <a:ea typeface="Calibri"/>
                <a:cs typeface="Calibri"/>
                <a:sym typeface="Calibri"/>
              </a:rPr>
              <a:t>webpage: </a:t>
            </a:r>
            <a:r>
              <a:rPr lang="en-US" sz="1500" u="sng">
                <a:solidFill>
                  <a:schemeClr val="hlink"/>
                </a:solidFill>
                <a:latin typeface="Calibri"/>
                <a:ea typeface="Calibri"/>
                <a:cs typeface="Calibri"/>
                <a:sym typeface="Calibri"/>
                <a:hlinkClick r:id="rId4"/>
              </a:rPr>
              <a:t>Rethinking Scholarly Communication: Building the System that Scholars Deserve</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p:txBody>
      </p:sp>
      <p:pic>
        <p:nvPicPr>
          <p:cNvPr id="1346" name="Google Shape;1346;p132"/>
          <p:cNvPicPr preferRelativeResize="0"/>
          <p:nvPr/>
        </p:nvPicPr>
        <p:blipFill rotWithShape="1">
          <a:blip r:embed="rId3">
            <a:alphaModFix/>
          </a:blip>
          <a:srcRect b="39480" l="79311" r="5163" t="3565"/>
          <a:stretch/>
        </p:blipFill>
        <p:spPr>
          <a:xfrm>
            <a:off x="7384725" y="1212051"/>
            <a:ext cx="1302074" cy="331809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33"/>
          <p:cNvSpPr txBox="1"/>
          <p:nvPr>
            <p:ph type="title"/>
          </p:nvPr>
        </p:nvSpPr>
        <p:spPr>
          <a:xfrm>
            <a:off x="266150" y="205969"/>
            <a:ext cx="86412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100"/>
              <a:t>Wayback Machine: Choose First </a:t>
            </a:r>
            <a:r>
              <a:rPr lang="en-US" sz="4100"/>
              <a:t>Version</a:t>
            </a:r>
            <a:endParaRPr sz="4100"/>
          </a:p>
        </p:txBody>
      </p:sp>
      <p:sp>
        <p:nvSpPr>
          <p:cNvPr id="1353" name="Google Shape;1353;p13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54" name="Google Shape;1354;p133"/>
          <p:cNvSpPr txBox="1"/>
          <p:nvPr/>
        </p:nvSpPr>
        <p:spPr>
          <a:xfrm>
            <a:off x="79850" y="4425439"/>
            <a:ext cx="8988000" cy="44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a:latin typeface="Calibri"/>
                <a:ea typeface="Calibri"/>
                <a:cs typeface="Calibri"/>
                <a:sym typeface="Calibri"/>
              </a:rPr>
              <a:t>archived URI: </a:t>
            </a:r>
            <a:r>
              <a:rPr lang="en-US" sz="1300" u="sng">
                <a:solidFill>
                  <a:schemeClr val="hlink"/>
                </a:solidFill>
                <a:latin typeface="Calibri"/>
                <a:ea typeface="Calibri"/>
                <a:cs typeface="Calibri"/>
                <a:sym typeface="Calibri"/>
                <a:hlinkClick r:id="rId3"/>
              </a:rPr>
              <a:t>https://web.archive.org/web/20040909135231/http://www.dlib.org/dlib/september04/vandesompel/09vandesompel.html</a:t>
            </a:r>
            <a:r>
              <a:rPr lang="en-US" sz="1300">
                <a:solidFill>
                  <a:schemeClr val="dk1"/>
                </a:solidFill>
                <a:latin typeface="Calibri"/>
                <a:ea typeface="Calibri"/>
                <a:cs typeface="Calibri"/>
                <a:sym typeface="Calibri"/>
              </a:rPr>
              <a:t> </a:t>
            </a:r>
            <a:r>
              <a:rPr i="0" lang="en-US" sz="1300" u="none">
                <a:solidFill>
                  <a:schemeClr val="dk1"/>
                </a:solidFill>
                <a:latin typeface="Calibri"/>
                <a:ea typeface="Calibri"/>
                <a:cs typeface="Calibri"/>
                <a:sym typeface="Calibri"/>
              </a:rPr>
              <a:t> </a:t>
            </a:r>
            <a:endParaRPr sz="900">
              <a:latin typeface="Calibri"/>
              <a:ea typeface="Calibri"/>
              <a:cs typeface="Calibri"/>
              <a:sym typeface="Calibri"/>
            </a:endParaRPr>
          </a:p>
        </p:txBody>
      </p:sp>
      <p:pic>
        <p:nvPicPr>
          <p:cNvPr id="1355" name="Google Shape;1355;p133"/>
          <p:cNvPicPr preferRelativeResize="0"/>
          <p:nvPr/>
        </p:nvPicPr>
        <p:blipFill>
          <a:blip r:embed="rId4">
            <a:alphaModFix/>
          </a:blip>
          <a:stretch>
            <a:fillRect/>
          </a:stretch>
        </p:blipFill>
        <p:spPr>
          <a:xfrm>
            <a:off x="1762325" y="915470"/>
            <a:ext cx="5262094" cy="366234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4"/>
          <p:cNvSpPr txBox="1"/>
          <p:nvPr>
            <p:ph type="title"/>
          </p:nvPr>
        </p:nvSpPr>
        <p:spPr>
          <a:xfrm>
            <a:off x="266150" y="205969"/>
            <a:ext cx="86412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100"/>
              <a:t>Wayback Machine: Links are to mementos</a:t>
            </a:r>
            <a:endParaRPr sz="4100"/>
          </a:p>
        </p:txBody>
      </p:sp>
      <p:sp>
        <p:nvSpPr>
          <p:cNvPr id="1362" name="Google Shape;1362;p13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63" name="Google Shape;1363;p134"/>
          <p:cNvSpPr txBox="1"/>
          <p:nvPr/>
        </p:nvSpPr>
        <p:spPr>
          <a:xfrm>
            <a:off x="79850" y="4577813"/>
            <a:ext cx="89880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a:latin typeface="Calibri"/>
                <a:ea typeface="Calibri"/>
                <a:cs typeface="Calibri"/>
                <a:sym typeface="Calibri"/>
              </a:rPr>
              <a:t>archived URI: </a:t>
            </a:r>
            <a:r>
              <a:rPr lang="en-US" sz="1300" u="sng">
                <a:solidFill>
                  <a:schemeClr val="hlink"/>
                </a:solidFill>
                <a:latin typeface="Calibri"/>
                <a:ea typeface="Calibri"/>
                <a:cs typeface="Calibri"/>
                <a:sym typeface="Calibri"/>
                <a:hlinkClick r:id="rId3"/>
              </a:rPr>
              <a:t>https://web.archive.org/web/20040909135231/http://www.arl.org/newsltr/226/ir.html</a:t>
            </a:r>
            <a:r>
              <a:rPr lang="en-US" sz="1300">
                <a:latin typeface="Calibri"/>
                <a:ea typeface="Calibri"/>
                <a:cs typeface="Calibri"/>
                <a:sym typeface="Calibri"/>
              </a:rPr>
              <a:t> </a:t>
            </a:r>
            <a:endParaRPr sz="900">
              <a:latin typeface="Calibri"/>
              <a:ea typeface="Calibri"/>
              <a:cs typeface="Calibri"/>
              <a:sym typeface="Calibri"/>
            </a:endParaRPr>
          </a:p>
        </p:txBody>
      </p:sp>
      <p:pic>
        <p:nvPicPr>
          <p:cNvPr id="1364" name="Google Shape;1364;p134"/>
          <p:cNvPicPr preferRelativeResize="0"/>
          <p:nvPr/>
        </p:nvPicPr>
        <p:blipFill>
          <a:blip r:embed="rId4">
            <a:alphaModFix/>
          </a:blip>
          <a:stretch>
            <a:fillRect/>
          </a:stretch>
        </p:blipFill>
        <p:spPr>
          <a:xfrm>
            <a:off x="808363" y="1428700"/>
            <a:ext cx="7556763" cy="3075613"/>
          </a:xfrm>
          <a:prstGeom prst="rect">
            <a:avLst/>
          </a:prstGeom>
          <a:noFill/>
          <a:ln cap="flat" cmpd="sng" w="9525">
            <a:solidFill>
              <a:srgbClr val="000000"/>
            </a:solidFill>
            <a:prstDash val="solid"/>
            <a:round/>
            <a:headEnd len="sm" w="sm" type="none"/>
            <a:tailEnd len="sm" w="sm" type="none"/>
          </a:ln>
        </p:spPr>
      </p:pic>
      <p:sp>
        <p:nvSpPr>
          <p:cNvPr id="1365" name="Google Shape;1365;p134"/>
          <p:cNvSpPr/>
          <p:nvPr/>
        </p:nvSpPr>
        <p:spPr>
          <a:xfrm>
            <a:off x="711550" y="4312925"/>
            <a:ext cx="3622800" cy="19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6" name="Google Shape;1366;p134"/>
          <p:cNvPicPr preferRelativeResize="0"/>
          <p:nvPr/>
        </p:nvPicPr>
        <p:blipFill rotWithShape="1">
          <a:blip r:embed="rId5">
            <a:alphaModFix/>
          </a:blip>
          <a:srcRect b="23680" l="24447" r="24040" t="23094"/>
          <a:stretch/>
        </p:blipFill>
        <p:spPr>
          <a:xfrm>
            <a:off x="3664200" y="3534544"/>
            <a:ext cx="298167" cy="2310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35"/>
          <p:cNvSpPr txBox="1"/>
          <p:nvPr>
            <p:ph type="title"/>
          </p:nvPr>
        </p:nvSpPr>
        <p:spPr>
          <a:xfrm>
            <a:off x="266150" y="205969"/>
            <a:ext cx="86412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900"/>
              <a:t>Wayback Machine: Click Fifth Reference</a:t>
            </a:r>
            <a:endParaRPr sz="3900"/>
          </a:p>
        </p:txBody>
      </p:sp>
      <p:sp>
        <p:nvSpPr>
          <p:cNvPr id="1373" name="Google Shape;1373;p13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74" name="Google Shape;1374;p135"/>
          <p:cNvSpPr txBox="1"/>
          <p:nvPr/>
        </p:nvSpPr>
        <p:spPr>
          <a:xfrm>
            <a:off x="79850" y="4577813"/>
            <a:ext cx="89880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a:latin typeface="Calibri"/>
                <a:ea typeface="Calibri"/>
                <a:cs typeface="Calibri"/>
                <a:sym typeface="Calibri"/>
              </a:rPr>
              <a:t>archived URI: </a:t>
            </a:r>
            <a:r>
              <a:rPr lang="en-US" sz="1300" u="sng">
                <a:solidFill>
                  <a:schemeClr val="hlink"/>
                </a:solidFill>
                <a:latin typeface="Calibri"/>
                <a:ea typeface="Calibri"/>
                <a:cs typeface="Calibri"/>
                <a:sym typeface="Calibri"/>
                <a:hlinkClick r:id="rId3"/>
              </a:rPr>
              <a:t>https://web.archive.org/web/20040909135231/http://www.arl.org/newsltr/226/ir.html</a:t>
            </a:r>
            <a:r>
              <a:rPr lang="en-US" sz="1300">
                <a:latin typeface="Calibri"/>
                <a:ea typeface="Calibri"/>
                <a:cs typeface="Calibri"/>
                <a:sym typeface="Calibri"/>
              </a:rPr>
              <a:t> </a:t>
            </a:r>
            <a:endParaRPr sz="900">
              <a:latin typeface="Calibri"/>
              <a:ea typeface="Calibri"/>
              <a:cs typeface="Calibri"/>
              <a:sym typeface="Calibri"/>
            </a:endParaRPr>
          </a:p>
        </p:txBody>
      </p:sp>
      <p:pic>
        <p:nvPicPr>
          <p:cNvPr id="1375" name="Google Shape;1375;p135"/>
          <p:cNvPicPr preferRelativeResize="0"/>
          <p:nvPr/>
        </p:nvPicPr>
        <p:blipFill>
          <a:blip r:embed="rId4">
            <a:alphaModFix/>
          </a:blip>
          <a:stretch>
            <a:fillRect/>
          </a:stretch>
        </p:blipFill>
        <p:spPr>
          <a:xfrm>
            <a:off x="152400" y="1177519"/>
            <a:ext cx="7144" cy="21431"/>
          </a:xfrm>
          <a:prstGeom prst="rect">
            <a:avLst/>
          </a:prstGeom>
          <a:noFill/>
          <a:ln>
            <a:noFill/>
          </a:ln>
        </p:spPr>
      </p:pic>
      <p:pic>
        <p:nvPicPr>
          <p:cNvPr id="1376" name="Google Shape;1376;p135"/>
          <p:cNvPicPr preferRelativeResize="0"/>
          <p:nvPr/>
        </p:nvPicPr>
        <p:blipFill>
          <a:blip r:embed="rId5">
            <a:alphaModFix/>
          </a:blip>
          <a:stretch>
            <a:fillRect/>
          </a:stretch>
        </p:blipFill>
        <p:spPr>
          <a:xfrm>
            <a:off x="2411725" y="1090888"/>
            <a:ext cx="4320556" cy="345941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3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Tools</a:t>
            </a:r>
            <a:endParaRPr/>
          </a:p>
        </p:txBody>
      </p:sp>
      <p:sp>
        <p:nvSpPr>
          <p:cNvPr id="1383" name="Google Shape;1383;p136"/>
          <p:cNvSpPr txBox="1"/>
          <p:nvPr>
            <p:ph idx="1" type="body"/>
          </p:nvPr>
        </p:nvSpPr>
        <p:spPr>
          <a:xfrm>
            <a:off x="457200" y="1028700"/>
            <a:ext cx="4038600" cy="2567400"/>
          </a:xfrm>
          <a:prstGeom prst="rect">
            <a:avLst/>
          </a:prstGeom>
        </p:spPr>
        <p:txBody>
          <a:bodyPr anchorCtr="0" anchor="t" bIns="91425" lIns="91425" spcFirstLastPara="1" rIns="91425" wrap="square" tIns="91425">
            <a:noAutofit/>
          </a:bodyPr>
          <a:lstStyle/>
          <a:p>
            <a:pPr indent="-165100" lvl="0" marL="342900" rtl="0" algn="l">
              <a:spcBef>
                <a:spcPts val="560"/>
              </a:spcBef>
              <a:spcAft>
                <a:spcPts val="0"/>
              </a:spcAft>
              <a:buNone/>
            </a:pPr>
            <a:r>
              <a:rPr b="1" lang="en-US" sz="2500"/>
              <a:t>Browsing Past Web</a:t>
            </a:r>
            <a:endParaRPr b="1" sz="2500"/>
          </a:p>
          <a:p>
            <a:pPr indent="-387350" lvl="0" marL="457200" rtl="0" algn="l">
              <a:spcBef>
                <a:spcPts val="560"/>
              </a:spcBef>
              <a:spcAft>
                <a:spcPts val="0"/>
              </a:spcAft>
              <a:buSzPts val="2500"/>
              <a:buChar char="•"/>
            </a:pPr>
            <a:r>
              <a:rPr lang="en-US" sz="2500"/>
              <a:t>Memento for Chrome</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Mink (Chrome)</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Wayback Machine (Firefox)</a:t>
            </a:r>
            <a:endParaRPr sz="2500"/>
          </a:p>
        </p:txBody>
      </p:sp>
      <p:sp>
        <p:nvSpPr>
          <p:cNvPr id="1384" name="Google Shape;1384;p13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85" name="Google Shape;1385;p136"/>
          <p:cNvSpPr txBox="1"/>
          <p:nvPr>
            <p:ph idx="2" type="body"/>
          </p:nvPr>
        </p:nvSpPr>
        <p:spPr>
          <a:xfrm>
            <a:off x="4648200" y="1028700"/>
            <a:ext cx="4374600" cy="240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b="1" lang="en-US" sz="2500">
                <a:solidFill>
                  <a:srgbClr val="0000FF"/>
                </a:solidFill>
              </a:rPr>
              <a:t>On-Demand Archiving</a:t>
            </a:r>
            <a:endParaRPr b="1" sz="2500">
              <a:solidFill>
                <a:srgbClr val="0000FF"/>
              </a:solidFill>
            </a:endParaRPr>
          </a:p>
          <a:p>
            <a:pPr indent="-387350" lvl="0" marL="457200" rtl="0" algn="l">
              <a:spcBef>
                <a:spcPts val="560"/>
              </a:spcBef>
              <a:spcAft>
                <a:spcPts val="0"/>
              </a:spcAft>
              <a:buSzPts val="2500"/>
              <a:buChar char="•"/>
            </a:pPr>
            <a:r>
              <a:rPr lang="en-US" sz="2500"/>
              <a:t>IA Save Page Now</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archive.is/archive.today</a:t>
            </a:r>
            <a:endParaRPr sz="2500"/>
          </a:p>
          <a:p>
            <a:pPr indent="0" lvl="0" marL="457200" rtl="0" algn="l">
              <a:spcBef>
                <a:spcPts val="560"/>
              </a:spcBef>
              <a:spcAft>
                <a:spcPts val="0"/>
              </a:spcAft>
              <a:buNone/>
            </a:pPr>
            <a:r>
              <a:t/>
            </a:r>
            <a:endParaRPr sz="700"/>
          </a:p>
          <a:p>
            <a:pPr indent="-387350" lvl="0" marL="457200" rtl="0" algn="l">
              <a:spcBef>
                <a:spcPts val="560"/>
              </a:spcBef>
              <a:spcAft>
                <a:spcPts val="0"/>
              </a:spcAft>
              <a:buSzPts val="2500"/>
              <a:buChar char="•"/>
            </a:pPr>
            <a:r>
              <a:rPr lang="en-US" sz="2500"/>
              <a:t>Conifer</a:t>
            </a:r>
            <a:endParaRPr sz="2500"/>
          </a:p>
        </p:txBody>
      </p:sp>
      <p:pic>
        <p:nvPicPr>
          <p:cNvPr descr="Google Chrome and Memento logo's placed beside each other with the text &quot;experience web time travel&quot; and &quot;install Memento for Chrome&quot;." id="1386" name="Google Shape;1386;p136" title="Chrome Memento Extension"/>
          <p:cNvPicPr preferRelativeResize="0"/>
          <p:nvPr/>
        </p:nvPicPr>
        <p:blipFill rotWithShape="1">
          <a:blip r:embed="rId3">
            <a:alphaModFix/>
          </a:blip>
          <a:srcRect b="0" l="0" r="0" t="0"/>
          <a:stretch/>
        </p:blipFill>
        <p:spPr>
          <a:xfrm>
            <a:off x="281425" y="3823500"/>
            <a:ext cx="1399182" cy="933956"/>
          </a:xfrm>
          <a:prstGeom prst="rect">
            <a:avLst/>
          </a:prstGeom>
          <a:noFill/>
          <a:ln>
            <a:noFill/>
          </a:ln>
        </p:spPr>
      </p:pic>
      <p:pic>
        <p:nvPicPr>
          <p:cNvPr descr="Logo for Mink." id="1387" name="Google Shape;1387;p136" title="Mink"/>
          <p:cNvPicPr preferRelativeResize="0"/>
          <p:nvPr/>
        </p:nvPicPr>
        <p:blipFill rotWithShape="1">
          <a:blip r:embed="rId4">
            <a:alphaModFix/>
          </a:blip>
          <a:srcRect b="0" l="0" r="0" t="0"/>
          <a:stretch/>
        </p:blipFill>
        <p:spPr>
          <a:xfrm>
            <a:off x="2449839" y="3885001"/>
            <a:ext cx="810000" cy="810000"/>
          </a:xfrm>
          <a:prstGeom prst="rect">
            <a:avLst/>
          </a:prstGeom>
          <a:noFill/>
          <a:ln>
            <a:noFill/>
          </a:ln>
        </p:spPr>
      </p:pic>
      <p:pic>
        <p:nvPicPr>
          <p:cNvPr descr="Webpage for the WaybackMachine, allowing the user to visit recent versions of a page, the first version of the page, and even save the page now." id="1388" name="Google Shape;1388;p136" title="Wayback Machine"/>
          <p:cNvPicPr preferRelativeResize="0"/>
          <p:nvPr/>
        </p:nvPicPr>
        <p:blipFill rotWithShape="1">
          <a:blip r:embed="rId5">
            <a:alphaModFix/>
          </a:blip>
          <a:srcRect b="1999" l="4798" r="0" t="0"/>
          <a:stretch/>
        </p:blipFill>
        <p:spPr>
          <a:xfrm>
            <a:off x="3663700" y="3091087"/>
            <a:ext cx="948950" cy="1702369"/>
          </a:xfrm>
          <a:prstGeom prst="rect">
            <a:avLst/>
          </a:prstGeom>
          <a:noFill/>
          <a:ln cap="flat" cmpd="sng" w="9525">
            <a:solidFill>
              <a:srgbClr val="000000"/>
            </a:solidFill>
            <a:prstDash val="solid"/>
            <a:round/>
            <a:headEnd len="sm" w="sm" type="none"/>
            <a:tailEnd len="sm" w="sm" type="none"/>
          </a:ln>
        </p:spPr>
      </p:pic>
      <p:pic>
        <p:nvPicPr>
          <p:cNvPr descr="Text box to enter a URL and a button that states &quot;SAVE PAGE&quot; which would allow the user to save the page of the url entered." id="1389" name="Google Shape;1389;p136" title="IA Save Page Now."/>
          <p:cNvPicPr preferRelativeResize="0"/>
          <p:nvPr/>
        </p:nvPicPr>
        <p:blipFill>
          <a:blip r:embed="rId6">
            <a:alphaModFix/>
          </a:blip>
          <a:stretch>
            <a:fillRect/>
          </a:stretch>
        </p:blipFill>
        <p:spPr>
          <a:xfrm>
            <a:off x="4974325" y="3531975"/>
            <a:ext cx="1545844" cy="466744"/>
          </a:xfrm>
          <a:prstGeom prst="rect">
            <a:avLst/>
          </a:prstGeom>
          <a:noFill/>
          <a:ln cap="flat" cmpd="sng" w="9525">
            <a:solidFill>
              <a:srgbClr val="000000"/>
            </a:solidFill>
            <a:prstDash val="solid"/>
            <a:round/>
            <a:headEnd len="sm" w="sm" type="none"/>
            <a:tailEnd len="sm" w="sm" type="none"/>
          </a:ln>
        </p:spPr>
      </p:pic>
      <p:pic>
        <p:nvPicPr>
          <p:cNvPr descr="Conifer logo." id="1390" name="Google Shape;1390;p136" title="Conifer"/>
          <p:cNvPicPr preferRelativeResize="0"/>
          <p:nvPr/>
        </p:nvPicPr>
        <p:blipFill>
          <a:blip r:embed="rId7">
            <a:alphaModFix/>
          </a:blip>
          <a:stretch>
            <a:fillRect/>
          </a:stretch>
        </p:blipFill>
        <p:spPr>
          <a:xfrm>
            <a:off x="6180900" y="4227028"/>
            <a:ext cx="1450181" cy="414338"/>
          </a:xfrm>
          <a:prstGeom prst="rect">
            <a:avLst/>
          </a:prstGeom>
          <a:noFill/>
          <a:ln>
            <a:noFill/>
          </a:ln>
        </p:spPr>
      </p:pic>
      <p:pic>
        <p:nvPicPr>
          <p:cNvPr descr="&quot;Archive.today web capture&quot; on a tan background. Archive.today is an on-demand archiving tool." id="1391" name="Google Shape;1391;p136" title="Archive.today"/>
          <p:cNvPicPr preferRelativeResize="0"/>
          <p:nvPr/>
        </p:nvPicPr>
        <p:blipFill>
          <a:blip r:embed="rId8">
            <a:alphaModFix/>
          </a:blip>
          <a:stretch>
            <a:fillRect/>
          </a:stretch>
        </p:blipFill>
        <p:spPr>
          <a:xfrm>
            <a:off x="7320925" y="3671100"/>
            <a:ext cx="1221581" cy="37861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IA Save Page Now (SPN)</a:t>
            </a:r>
            <a:endParaRPr/>
          </a:p>
        </p:txBody>
      </p:sp>
      <p:sp>
        <p:nvSpPr>
          <p:cNvPr id="1398" name="Google Shape;1398;p13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99" name="Google Shape;1399;p137"/>
          <p:cNvSpPr txBox="1"/>
          <p:nvPr/>
        </p:nvSpPr>
        <p:spPr>
          <a:xfrm>
            <a:off x="277950" y="4413574"/>
            <a:ext cx="8588100" cy="45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u="sng">
                <a:solidFill>
                  <a:schemeClr val="hlink"/>
                </a:solidFill>
                <a:latin typeface="Calibri"/>
                <a:ea typeface="Calibri"/>
                <a:cs typeface="Calibri"/>
                <a:sym typeface="Calibri"/>
                <a:hlinkClick r:id="rId3"/>
              </a:rPr>
              <a:t>"If You See Something, Save Something"</a:t>
            </a:r>
            <a:r>
              <a:rPr i="0" lang="en-US" sz="1400" u="none">
                <a:solidFill>
                  <a:schemeClr val="dk1"/>
                </a:solidFill>
                <a:latin typeface="Calibri"/>
                <a:ea typeface="Calibri"/>
                <a:cs typeface="Calibri"/>
                <a:sym typeface="Calibri"/>
              </a:rPr>
              <a:t> </a:t>
            </a:r>
            <a:endParaRPr i="0" sz="1400" u="non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lang="en-US" u="sng">
                <a:solidFill>
                  <a:schemeClr val="hlink"/>
                </a:solidFill>
                <a:latin typeface="Calibri"/>
                <a:ea typeface="Calibri"/>
                <a:cs typeface="Calibri"/>
                <a:sym typeface="Calibri"/>
                <a:hlinkClick r:id="rId4"/>
              </a:rPr>
              <a:t>"The Wayback Machine’s Save Page Now is New and Improved"</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pic>
        <p:nvPicPr>
          <p:cNvPr descr="The Internet Archive Wayback Machine webpage with the Save Page Now portion circled. The tool allows you to capture a web page as it appears now for use as a trusted citation in the future." id="1400" name="Google Shape;1400;p137" title="Internet Archive Save Page Now"/>
          <p:cNvPicPr preferRelativeResize="0"/>
          <p:nvPr/>
        </p:nvPicPr>
        <p:blipFill rotWithShape="1">
          <a:blip r:embed="rId5">
            <a:alphaModFix/>
          </a:blip>
          <a:srcRect b="0" l="0" r="0" t="0"/>
          <a:stretch/>
        </p:blipFill>
        <p:spPr>
          <a:xfrm>
            <a:off x="1486796" y="968425"/>
            <a:ext cx="6170416" cy="34451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3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Save Page Now (direct link)</a:t>
            </a:r>
            <a:endParaRPr/>
          </a:p>
        </p:txBody>
      </p:sp>
      <p:sp>
        <p:nvSpPr>
          <p:cNvPr id="1407" name="Google Shape;1407;p13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08" name="Google Shape;1408;p138"/>
          <p:cNvSpPr txBox="1"/>
          <p:nvPr/>
        </p:nvSpPr>
        <p:spPr>
          <a:xfrm>
            <a:off x="53225" y="4519631"/>
            <a:ext cx="3770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Save Page Now</a:t>
            </a:r>
            <a:r>
              <a:rPr lang="en-US">
                <a:latin typeface="Calibri"/>
                <a:ea typeface="Calibri"/>
                <a:cs typeface="Calibri"/>
                <a:sym typeface="Calibri"/>
              </a:rPr>
              <a:t> </a:t>
            </a:r>
            <a:endParaRPr>
              <a:latin typeface="Calibri"/>
              <a:ea typeface="Calibri"/>
              <a:cs typeface="Calibri"/>
              <a:sym typeface="Calibri"/>
            </a:endParaRPr>
          </a:p>
        </p:txBody>
      </p:sp>
      <p:pic>
        <p:nvPicPr>
          <p:cNvPr descr="The Save Page Now Internet Archive webpage, with a red box around the textbox where you enter the URL that you would like to save." id="1409" name="Google Shape;1409;p138" title="Wayback Machine Save Page Now"/>
          <p:cNvPicPr preferRelativeResize="0"/>
          <p:nvPr/>
        </p:nvPicPr>
        <p:blipFill>
          <a:blip r:embed="rId4">
            <a:alphaModFix/>
          </a:blip>
          <a:stretch>
            <a:fillRect/>
          </a:stretch>
        </p:blipFill>
        <p:spPr>
          <a:xfrm>
            <a:off x="2293625" y="1063387"/>
            <a:ext cx="4556756" cy="3583819"/>
          </a:xfrm>
          <a:prstGeom prst="rect">
            <a:avLst/>
          </a:prstGeom>
          <a:noFill/>
          <a:ln cap="flat" cmpd="sng" w="9525">
            <a:solidFill>
              <a:srgbClr val="000000"/>
            </a:solidFill>
            <a:prstDash val="solid"/>
            <a:round/>
            <a:headEnd len="sm" w="sm" type="none"/>
            <a:tailEnd len="sm" w="sm" type="none"/>
          </a:ln>
        </p:spPr>
      </p:pic>
      <p:sp>
        <p:nvSpPr>
          <p:cNvPr id="1410" name="Google Shape;1410;p138"/>
          <p:cNvSpPr/>
          <p:nvPr/>
        </p:nvSpPr>
        <p:spPr>
          <a:xfrm>
            <a:off x="3424350" y="2465400"/>
            <a:ext cx="2295300" cy="21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descr="The Save Page Now Internet Archive webpage, with a red box around the textbox where you enter the URL that you would like to save. https://www.odu.edu is typed into the textbox." id="1416" name="Google Shape;1416;p139" title="IA Save Page Now - odu.edu"/>
          <p:cNvPicPr preferRelativeResize="0"/>
          <p:nvPr/>
        </p:nvPicPr>
        <p:blipFill>
          <a:blip r:embed="rId3">
            <a:alphaModFix/>
          </a:blip>
          <a:stretch>
            <a:fillRect/>
          </a:stretch>
        </p:blipFill>
        <p:spPr>
          <a:xfrm>
            <a:off x="1572025" y="1007628"/>
            <a:ext cx="5475988" cy="3775322"/>
          </a:xfrm>
          <a:prstGeom prst="rect">
            <a:avLst/>
          </a:prstGeom>
          <a:noFill/>
          <a:ln cap="flat" cmpd="sng" w="9525">
            <a:solidFill>
              <a:srgbClr val="000000"/>
            </a:solidFill>
            <a:prstDash val="solid"/>
            <a:round/>
            <a:headEnd len="sm" w="sm" type="none"/>
            <a:tailEnd len="sm" w="sm" type="none"/>
          </a:ln>
        </p:spPr>
      </p:pic>
      <p:sp>
        <p:nvSpPr>
          <p:cNvPr id="1417" name="Google Shape;1417;p13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SPN: Save ODU Homepage</a:t>
            </a:r>
            <a:endParaRPr/>
          </a:p>
        </p:txBody>
      </p:sp>
      <p:sp>
        <p:nvSpPr>
          <p:cNvPr id="1418" name="Google Shape;1418;p13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19" name="Google Shape;1419;p139"/>
          <p:cNvSpPr/>
          <p:nvPr/>
        </p:nvSpPr>
        <p:spPr>
          <a:xfrm>
            <a:off x="3092025" y="2261875"/>
            <a:ext cx="2436000" cy="212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4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SPN: ODU Homepage Saved</a:t>
            </a:r>
            <a:endParaRPr/>
          </a:p>
        </p:txBody>
      </p:sp>
      <p:sp>
        <p:nvSpPr>
          <p:cNvPr id="1426" name="Google Shape;1426;p14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Once you enter a URL and submit, this webpage appears to give you updates on the progress of the saving. This page in particular shows that the saving of https://www.odu.edu was a success." id="1427" name="Google Shape;1427;p140" title="Results page for IA Save Page Now"/>
          <p:cNvPicPr preferRelativeResize="0"/>
          <p:nvPr/>
        </p:nvPicPr>
        <p:blipFill>
          <a:blip r:embed="rId3">
            <a:alphaModFix/>
          </a:blip>
          <a:stretch>
            <a:fillRect/>
          </a:stretch>
        </p:blipFill>
        <p:spPr>
          <a:xfrm>
            <a:off x="526250" y="986328"/>
            <a:ext cx="5485276" cy="3775323"/>
          </a:xfrm>
          <a:prstGeom prst="rect">
            <a:avLst/>
          </a:prstGeom>
          <a:noFill/>
          <a:ln cap="flat" cmpd="sng" w="9525">
            <a:solidFill>
              <a:srgbClr val="000000"/>
            </a:solidFill>
            <a:prstDash val="solid"/>
            <a:round/>
            <a:headEnd len="sm" w="sm" type="none"/>
            <a:tailEnd len="sm" w="sm" type="none"/>
          </a:ln>
        </p:spPr>
      </p:pic>
      <p:pic>
        <p:nvPicPr>
          <p:cNvPr descr="Updates of pages that needed to be gathered in order to save the webpage that we requested, https://www.odu.edu" id="1428" name="Google Shape;1428;p140" title="Close up of updates"/>
          <p:cNvPicPr preferRelativeResize="0"/>
          <p:nvPr/>
        </p:nvPicPr>
        <p:blipFill rotWithShape="1">
          <a:blip r:embed="rId3">
            <a:alphaModFix/>
          </a:blip>
          <a:srcRect b="37595" l="21911" r="21395" t="28279"/>
          <a:stretch/>
        </p:blipFill>
        <p:spPr>
          <a:xfrm>
            <a:off x="4861075" y="2293701"/>
            <a:ext cx="4154759" cy="17212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4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SPN: Replay ODU Homepage</a:t>
            </a:r>
            <a:endParaRPr/>
          </a:p>
        </p:txBody>
      </p:sp>
      <p:sp>
        <p:nvSpPr>
          <p:cNvPr id="1435" name="Google Shape;1435;p14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36" name="Google Shape;1436;p141"/>
          <p:cNvSpPr txBox="1"/>
          <p:nvPr/>
        </p:nvSpPr>
        <p:spPr>
          <a:xfrm>
            <a:off x="53225" y="4595831"/>
            <a:ext cx="9014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archived URI: </a:t>
            </a:r>
            <a:r>
              <a:rPr lang="en-US" u="sng">
                <a:solidFill>
                  <a:schemeClr val="hlink"/>
                </a:solidFill>
                <a:latin typeface="Calibri"/>
                <a:ea typeface="Calibri"/>
                <a:cs typeface="Calibri"/>
                <a:sym typeface="Calibri"/>
                <a:hlinkClick r:id="rId3"/>
              </a:rPr>
              <a:t>https://web.archive.org/web/20200914171203/https://www.odu.edu/</a:t>
            </a:r>
            <a:r>
              <a:rPr lang="en-US">
                <a:latin typeface="Calibri"/>
                <a:ea typeface="Calibri"/>
                <a:cs typeface="Calibri"/>
                <a:sym typeface="Calibri"/>
              </a:rPr>
              <a:t> </a:t>
            </a:r>
            <a:endParaRPr>
              <a:latin typeface="Calibri"/>
              <a:ea typeface="Calibri"/>
              <a:cs typeface="Calibri"/>
              <a:sym typeface="Calibri"/>
            </a:endParaRPr>
          </a:p>
        </p:txBody>
      </p:sp>
      <p:pic>
        <p:nvPicPr>
          <p:cNvPr descr="Viewing the page that we saved before, a snapshot of ODU's main webpage, odu.edu." id="1437" name="Google Shape;1437;p141" title="Saved Page - odu.edu"/>
          <p:cNvPicPr preferRelativeResize="0"/>
          <p:nvPr/>
        </p:nvPicPr>
        <p:blipFill>
          <a:blip r:embed="rId4">
            <a:alphaModFix/>
          </a:blip>
          <a:stretch>
            <a:fillRect/>
          </a:stretch>
        </p:blipFill>
        <p:spPr>
          <a:xfrm>
            <a:off x="1962800" y="1024825"/>
            <a:ext cx="5195551" cy="35710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CNN News article continuing the coverage of Katrina's impact. Water still rising in some cities and looting and shootings are being reported in New Orleans. Shelters are still being evacuated and critical patients are being airlifted." id="173" name="Google Shape;173;p25" title="CNN Katrina News Article - 8/31/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74" name="Google Shape;174;p2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75" name="Google Shape;175;p25"/>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31,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6:14 am EDT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4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archive.is</a:t>
            </a:r>
            <a:endParaRPr/>
          </a:p>
        </p:txBody>
      </p:sp>
      <p:sp>
        <p:nvSpPr>
          <p:cNvPr id="1444" name="Google Shape;1444;p14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445" name="Google Shape;1445;p142"/>
          <p:cNvPicPr preferRelativeResize="0"/>
          <p:nvPr/>
        </p:nvPicPr>
        <p:blipFill>
          <a:blip r:embed="rId3">
            <a:alphaModFix/>
          </a:blip>
          <a:stretch>
            <a:fillRect/>
          </a:stretch>
        </p:blipFill>
        <p:spPr>
          <a:xfrm>
            <a:off x="6384700" y="445359"/>
            <a:ext cx="1221581" cy="378619"/>
          </a:xfrm>
          <a:prstGeom prst="rect">
            <a:avLst/>
          </a:prstGeom>
          <a:noFill/>
          <a:ln>
            <a:noFill/>
          </a:ln>
        </p:spPr>
      </p:pic>
      <p:sp>
        <p:nvSpPr>
          <p:cNvPr id="1446" name="Google Shape;1446;p142"/>
          <p:cNvSpPr txBox="1"/>
          <p:nvPr/>
        </p:nvSpPr>
        <p:spPr>
          <a:xfrm>
            <a:off x="53225" y="4519631"/>
            <a:ext cx="3770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http://archive.is/</a:t>
            </a:r>
            <a:r>
              <a:rPr lang="en-US">
                <a:latin typeface="Calibri"/>
                <a:ea typeface="Calibri"/>
                <a:cs typeface="Calibri"/>
                <a:sym typeface="Calibri"/>
              </a:rPr>
              <a:t> </a:t>
            </a:r>
            <a:endParaRPr>
              <a:latin typeface="Calibri"/>
              <a:ea typeface="Calibri"/>
              <a:cs typeface="Calibri"/>
              <a:sym typeface="Calibri"/>
            </a:endParaRPr>
          </a:p>
        </p:txBody>
      </p:sp>
      <p:sp>
        <p:nvSpPr>
          <p:cNvPr id="1447" name="Google Shape;1447;p142"/>
          <p:cNvSpPr txBox="1"/>
          <p:nvPr>
            <p:ph idx="4294967295" type="body"/>
          </p:nvPr>
        </p:nvSpPr>
        <p:spPr>
          <a:xfrm>
            <a:off x="5092575" y="938225"/>
            <a:ext cx="3975000" cy="38592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On-demand web archiving</a:t>
            </a:r>
            <a:endParaRPr sz="2400"/>
          </a:p>
          <a:p>
            <a:pPr indent="0" lvl="0" marL="457200" rtl="0" algn="l">
              <a:spcBef>
                <a:spcPts val="640"/>
              </a:spcBef>
              <a:spcAft>
                <a:spcPts val="0"/>
              </a:spcAft>
              <a:buNone/>
            </a:pPr>
            <a:r>
              <a:t/>
            </a:r>
            <a:endParaRPr sz="900"/>
          </a:p>
          <a:p>
            <a:pPr indent="-381000" lvl="0" marL="457200" rtl="0" algn="l">
              <a:spcBef>
                <a:spcPts val="640"/>
              </a:spcBef>
              <a:spcAft>
                <a:spcPts val="0"/>
              </a:spcAft>
              <a:buSzPts val="2400"/>
              <a:buChar char="•"/>
            </a:pPr>
            <a:r>
              <a:rPr lang="en-US" sz="2400"/>
              <a:t>Does not render or save JavaScript</a:t>
            </a:r>
            <a:endParaRPr sz="2400"/>
          </a:p>
          <a:p>
            <a:pPr indent="0" lvl="0" marL="457200" rtl="0" algn="l">
              <a:spcBef>
                <a:spcPts val="640"/>
              </a:spcBef>
              <a:spcAft>
                <a:spcPts val="0"/>
              </a:spcAft>
              <a:buNone/>
            </a:pPr>
            <a:r>
              <a:t/>
            </a:r>
            <a:endParaRPr sz="900"/>
          </a:p>
          <a:p>
            <a:pPr indent="-381000" lvl="0" marL="457200" rtl="0" algn="l">
              <a:spcBef>
                <a:spcPts val="640"/>
              </a:spcBef>
              <a:spcAft>
                <a:spcPts val="0"/>
              </a:spcAft>
              <a:buSzPts val="2400"/>
              <a:buChar char="•"/>
            </a:pPr>
            <a:r>
              <a:rPr lang="en-US" sz="2400"/>
              <a:t>Also saves screenshot image</a:t>
            </a:r>
            <a:endParaRPr sz="2400"/>
          </a:p>
          <a:p>
            <a:pPr indent="0" lvl="0" marL="457200" rtl="0" algn="l">
              <a:spcBef>
                <a:spcPts val="640"/>
              </a:spcBef>
              <a:spcAft>
                <a:spcPts val="0"/>
              </a:spcAft>
              <a:buNone/>
            </a:pPr>
            <a:r>
              <a:t/>
            </a:r>
            <a:endParaRPr sz="900"/>
          </a:p>
          <a:p>
            <a:pPr indent="-381000" lvl="0" marL="457200" rtl="0" algn="l">
              <a:spcBef>
                <a:spcPts val="640"/>
              </a:spcBef>
              <a:spcAft>
                <a:spcPts val="0"/>
              </a:spcAft>
              <a:buSzPts val="2400"/>
              <a:buChar char="•"/>
            </a:pPr>
            <a:r>
              <a:rPr lang="en-US" sz="2400"/>
              <a:t>Also known as archive.today</a:t>
            </a:r>
            <a:endParaRPr sz="2400"/>
          </a:p>
        </p:txBody>
      </p:sp>
      <p:pic>
        <p:nvPicPr>
          <p:cNvPr id="1448" name="Google Shape;1448;p142"/>
          <p:cNvPicPr preferRelativeResize="0"/>
          <p:nvPr/>
        </p:nvPicPr>
        <p:blipFill>
          <a:blip r:embed="rId5">
            <a:alphaModFix/>
          </a:blip>
          <a:stretch>
            <a:fillRect/>
          </a:stretch>
        </p:blipFill>
        <p:spPr>
          <a:xfrm>
            <a:off x="349150" y="1201434"/>
            <a:ext cx="4336012" cy="325619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4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archive.is</a:t>
            </a:r>
            <a:r>
              <a:rPr lang="en-US"/>
              <a:t>: Save ODU Homepage</a:t>
            </a:r>
            <a:endParaRPr/>
          </a:p>
        </p:txBody>
      </p:sp>
      <p:sp>
        <p:nvSpPr>
          <p:cNvPr id="1455" name="Google Shape;1455;p14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56" name="Google Shape;1456;p143"/>
          <p:cNvSpPr txBox="1"/>
          <p:nvPr/>
        </p:nvSpPr>
        <p:spPr>
          <a:xfrm>
            <a:off x="53225" y="4519631"/>
            <a:ext cx="3770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http://archive.is/</a:t>
            </a:r>
            <a:r>
              <a:rPr lang="en-US">
                <a:latin typeface="Calibri"/>
                <a:ea typeface="Calibri"/>
                <a:cs typeface="Calibri"/>
                <a:sym typeface="Calibri"/>
              </a:rPr>
              <a:t> </a:t>
            </a:r>
            <a:endParaRPr>
              <a:latin typeface="Calibri"/>
              <a:ea typeface="Calibri"/>
              <a:cs typeface="Calibri"/>
              <a:sym typeface="Calibri"/>
            </a:endParaRPr>
          </a:p>
        </p:txBody>
      </p:sp>
      <p:pic>
        <p:nvPicPr>
          <p:cNvPr id="1457" name="Google Shape;1457;p143"/>
          <p:cNvPicPr preferRelativeResize="0"/>
          <p:nvPr/>
        </p:nvPicPr>
        <p:blipFill>
          <a:blip r:embed="rId4">
            <a:alphaModFix/>
          </a:blip>
          <a:stretch>
            <a:fillRect/>
          </a:stretch>
        </p:blipFill>
        <p:spPr>
          <a:xfrm>
            <a:off x="1429300" y="1063375"/>
            <a:ext cx="6285401" cy="33796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4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archive.is: Saving ODU Homepage</a:t>
            </a:r>
            <a:endParaRPr/>
          </a:p>
        </p:txBody>
      </p:sp>
      <p:sp>
        <p:nvSpPr>
          <p:cNvPr id="1464" name="Google Shape;1464;p14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65" name="Google Shape;1465;p144"/>
          <p:cNvSpPr txBox="1"/>
          <p:nvPr/>
        </p:nvSpPr>
        <p:spPr>
          <a:xfrm>
            <a:off x="53225" y="4519631"/>
            <a:ext cx="3770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http://archive.is/</a:t>
            </a:r>
            <a:r>
              <a:rPr lang="en-US">
                <a:latin typeface="Calibri"/>
                <a:ea typeface="Calibri"/>
                <a:cs typeface="Calibri"/>
                <a:sym typeface="Calibri"/>
              </a:rPr>
              <a:t> </a:t>
            </a:r>
            <a:endParaRPr>
              <a:latin typeface="Calibri"/>
              <a:ea typeface="Calibri"/>
              <a:cs typeface="Calibri"/>
              <a:sym typeface="Calibri"/>
            </a:endParaRPr>
          </a:p>
        </p:txBody>
      </p:sp>
      <p:pic>
        <p:nvPicPr>
          <p:cNvPr id="1466" name="Google Shape;1466;p144"/>
          <p:cNvPicPr preferRelativeResize="0"/>
          <p:nvPr/>
        </p:nvPicPr>
        <p:blipFill>
          <a:blip r:embed="rId4">
            <a:alphaModFix/>
          </a:blip>
          <a:stretch>
            <a:fillRect/>
          </a:stretch>
        </p:blipFill>
        <p:spPr>
          <a:xfrm>
            <a:off x="1820925" y="1009325"/>
            <a:ext cx="5502152" cy="3784207"/>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4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archive.is: Replay ODU Homepage</a:t>
            </a:r>
            <a:endParaRPr/>
          </a:p>
        </p:txBody>
      </p:sp>
      <p:sp>
        <p:nvSpPr>
          <p:cNvPr id="1473" name="Google Shape;1473;p14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74" name="Google Shape;1474;p145"/>
          <p:cNvSpPr txBox="1"/>
          <p:nvPr/>
        </p:nvSpPr>
        <p:spPr>
          <a:xfrm>
            <a:off x="45525" y="4557200"/>
            <a:ext cx="4960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Archived webpage URI: </a:t>
            </a:r>
            <a:r>
              <a:rPr lang="en-US" u="sng">
                <a:solidFill>
                  <a:schemeClr val="hlink"/>
                </a:solidFill>
                <a:latin typeface="Calibri"/>
                <a:ea typeface="Calibri"/>
                <a:cs typeface="Calibri"/>
                <a:sym typeface="Calibri"/>
                <a:hlinkClick r:id="rId3"/>
              </a:rPr>
              <a:t>https://archive.is/wIbE9</a:t>
            </a:r>
            <a:r>
              <a:rPr lang="en-US">
                <a:latin typeface="Calibri"/>
                <a:ea typeface="Calibri"/>
                <a:cs typeface="Calibri"/>
                <a:sym typeface="Calibri"/>
              </a:rPr>
              <a:t> </a:t>
            </a:r>
            <a:endParaRPr>
              <a:latin typeface="Calibri"/>
              <a:ea typeface="Calibri"/>
              <a:cs typeface="Calibri"/>
              <a:sym typeface="Calibri"/>
            </a:endParaRPr>
          </a:p>
        </p:txBody>
      </p:sp>
      <p:pic>
        <p:nvPicPr>
          <p:cNvPr id="1475" name="Google Shape;1475;p145"/>
          <p:cNvPicPr preferRelativeResize="0"/>
          <p:nvPr/>
        </p:nvPicPr>
        <p:blipFill>
          <a:blip r:embed="rId4">
            <a:alphaModFix/>
          </a:blip>
          <a:stretch>
            <a:fillRect/>
          </a:stretch>
        </p:blipFill>
        <p:spPr>
          <a:xfrm>
            <a:off x="1928000" y="997675"/>
            <a:ext cx="5288006" cy="36367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4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Conifer</a:t>
            </a:r>
            <a:endParaRPr/>
          </a:p>
        </p:txBody>
      </p:sp>
      <p:sp>
        <p:nvSpPr>
          <p:cNvPr id="1482" name="Google Shape;1482;p14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483" name="Google Shape;1483;p146"/>
          <p:cNvPicPr preferRelativeResize="0"/>
          <p:nvPr/>
        </p:nvPicPr>
        <p:blipFill>
          <a:blip r:embed="rId3">
            <a:alphaModFix/>
          </a:blip>
          <a:stretch>
            <a:fillRect/>
          </a:stretch>
        </p:blipFill>
        <p:spPr>
          <a:xfrm>
            <a:off x="6377837" y="427509"/>
            <a:ext cx="1450181" cy="414338"/>
          </a:xfrm>
          <a:prstGeom prst="rect">
            <a:avLst/>
          </a:prstGeom>
          <a:noFill/>
          <a:ln>
            <a:noFill/>
          </a:ln>
        </p:spPr>
      </p:pic>
      <p:pic>
        <p:nvPicPr>
          <p:cNvPr id="1484" name="Google Shape;1484;p146"/>
          <p:cNvPicPr preferRelativeResize="0"/>
          <p:nvPr/>
        </p:nvPicPr>
        <p:blipFill>
          <a:blip r:embed="rId4">
            <a:alphaModFix/>
          </a:blip>
          <a:stretch>
            <a:fillRect/>
          </a:stretch>
        </p:blipFill>
        <p:spPr>
          <a:xfrm>
            <a:off x="312075" y="1130953"/>
            <a:ext cx="4282527" cy="3304004"/>
          </a:xfrm>
          <a:prstGeom prst="rect">
            <a:avLst/>
          </a:prstGeom>
          <a:noFill/>
          <a:ln cap="flat" cmpd="sng" w="9525">
            <a:solidFill>
              <a:srgbClr val="000000"/>
            </a:solidFill>
            <a:prstDash val="solid"/>
            <a:round/>
            <a:headEnd len="sm" w="sm" type="none"/>
            <a:tailEnd len="sm" w="sm" type="none"/>
          </a:ln>
        </p:spPr>
      </p:pic>
      <p:sp>
        <p:nvSpPr>
          <p:cNvPr id="1485" name="Google Shape;1485;p146"/>
          <p:cNvSpPr txBox="1"/>
          <p:nvPr>
            <p:ph idx="1" type="body"/>
          </p:nvPr>
        </p:nvSpPr>
        <p:spPr>
          <a:xfrm>
            <a:off x="5047300" y="1018050"/>
            <a:ext cx="4013100" cy="3786000"/>
          </a:xfrm>
          <a:prstGeom prst="rect">
            <a:avLst/>
          </a:prstGeom>
        </p:spPr>
        <p:txBody>
          <a:bodyPr anchorCtr="0" anchor="t" bIns="91425" lIns="91425" spcFirstLastPara="1" rIns="91425" wrap="square" tIns="91425">
            <a:noAutofit/>
          </a:bodyPr>
          <a:lstStyle/>
          <a:p>
            <a:pPr indent="-400050" lvl="0" marL="457200" rtl="0" algn="l">
              <a:spcBef>
                <a:spcPts val="640"/>
              </a:spcBef>
              <a:spcAft>
                <a:spcPts val="0"/>
              </a:spcAft>
              <a:buSzPts val="2700"/>
              <a:buChar char="•"/>
            </a:pPr>
            <a:r>
              <a:rPr lang="en-US" sz="2700"/>
              <a:t>On-demand web archiving</a:t>
            </a:r>
            <a:endParaRPr sz="2700"/>
          </a:p>
          <a:p>
            <a:pPr indent="0" lvl="0" marL="457200" rtl="0" algn="l">
              <a:spcBef>
                <a:spcPts val="640"/>
              </a:spcBef>
              <a:spcAft>
                <a:spcPts val="0"/>
              </a:spcAft>
              <a:buNone/>
            </a:pPr>
            <a:r>
              <a:t/>
            </a:r>
            <a:endParaRPr sz="1200"/>
          </a:p>
          <a:p>
            <a:pPr indent="-400050" lvl="0" marL="457200" rtl="0" algn="l">
              <a:spcBef>
                <a:spcPts val="640"/>
              </a:spcBef>
              <a:spcAft>
                <a:spcPts val="0"/>
              </a:spcAft>
              <a:buSzPts val="2700"/>
              <a:buChar char="•"/>
            </a:pPr>
            <a:r>
              <a:rPr lang="en-US" sz="2700"/>
              <a:t>High-fidelity captures (renders and executes JavaScript)</a:t>
            </a:r>
            <a:endParaRPr sz="2700"/>
          </a:p>
          <a:p>
            <a:pPr indent="0" lvl="0" marL="457200" rtl="0" algn="l">
              <a:spcBef>
                <a:spcPts val="640"/>
              </a:spcBef>
              <a:spcAft>
                <a:spcPts val="0"/>
              </a:spcAft>
              <a:buNone/>
            </a:pPr>
            <a:r>
              <a:t/>
            </a:r>
            <a:endParaRPr sz="1200"/>
          </a:p>
          <a:p>
            <a:pPr indent="-400050" lvl="0" marL="457200" rtl="0" algn="l">
              <a:spcBef>
                <a:spcPts val="640"/>
              </a:spcBef>
              <a:spcAft>
                <a:spcPts val="0"/>
              </a:spcAft>
              <a:buSzPts val="2700"/>
              <a:buChar char="•"/>
            </a:pPr>
            <a:r>
              <a:rPr lang="en-US" sz="2700"/>
              <a:t>Previously known as Webrecorder.io</a:t>
            </a:r>
            <a:endParaRPr sz="2700"/>
          </a:p>
        </p:txBody>
      </p:sp>
      <p:sp>
        <p:nvSpPr>
          <p:cNvPr id="1486" name="Google Shape;1486;p146"/>
          <p:cNvSpPr txBox="1"/>
          <p:nvPr/>
        </p:nvSpPr>
        <p:spPr>
          <a:xfrm>
            <a:off x="0" y="4554913"/>
            <a:ext cx="8765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5"/>
              </a:rPr>
              <a:t>Conifer | Homepage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4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Conifer: Save ODU Homepage</a:t>
            </a:r>
            <a:endParaRPr/>
          </a:p>
        </p:txBody>
      </p:sp>
      <p:sp>
        <p:nvSpPr>
          <p:cNvPr id="1493" name="Google Shape;1493;p14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94" name="Google Shape;1494;p147"/>
          <p:cNvSpPr txBox="1"/>
          <p:nvPr/>
        </p:nvSpPr>
        <p:spPr>
          <a:xfrm>
            <a:off x="0" y="4554913"/>
            <a:ext cx="8765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3"/>
              </a:rPr>
              <a:t>Conifer | Homepage</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495" name="Google Shape;1495;p147"/>
          <p:cNvPicPr preferRelativeResize="0"/>
          <p:nvPr/>
        </p:nvPicPr>
        <p:blipFill>
          <a:blip r:embed="rId4">
            <a:alphaModFix/>
          </a:blip>
          <a:stretch>
            <a:fillRect/>
          </a:stretch>
        </p:blipFill>
        <p:spPr>
          <a:xfrm>
            <a:off x="1352450" y="1063375"/>
            <a:ext cx="6439090" cy="35680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Conifer: Saving ODU Homepage</a:t>
            </a:r>
            <a:endParaRPr/>
          </a:p>
        </p:txBody>
      </p:sp>
      <p:sp>
        <p:nvSpPr>
          <p:cNvPr id="1502" name="Google Shape;1502;p14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03" name="Google Shape;1503;p148"/>
          <p:cNvSpPr txBox="1"/>
          <p:nvPr/>
        </p:nvSpPr>
        <p:spPr>
          <a:xfrm>
            <a:off x="0" y="4554913"/>
            <a:ext cx="8765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3"/>
              </a:rPr>
              <a:t>Conifer | Homepage</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504" name="Google Shape;1504;p148"/>
          <p:cNvPicPr preferRelativeResize="0"/>
          <p:nvPr/>
        </p:nvPicPr>
        <p:blipFill>
          <a:blip r:embed="rId4">
            <a:alphaModFix/>
          </a:blip>
          <a:stretch>
            <a:fillRect/>
          </a:stretch>
        </p:blipFill>
        <p:spPr>
          <a:xfrm>
            <a:off x="3111375" y="996625"/>
            <a:ext cx="5459826" cy="3747250"/>
          </a:xfrm>
          <a:prstGeom prst="rect">
            <a:avLst/>
          </a:prstGeom>
          <a:noFill/>
          <a:ln cap="flat" cmpd="sng" w="9525">
            <a:solidFill>
              <a:srgbClr val="000000"/>
            </a:solidFill>
            <a:prstDash val="solid"/>
            <a:round/>
            <a:headEnd len="sm" w="sm" type="none"/>
            <a:tailEnd len="sm" w="sm" type="none"/>
          </a:ln>
        </p:spPr>
      </p:pic>
      <p:pic>
        <p:nvPicPr>
          <p:cNvPr id="1505" name="Google Shape;1505;p148"/>
          <p:cNvPicPr preferRelativeResize="0"/>
          <p:nvPr/>
        </p:nvPicPr>
        <p:blipFill rotWithShape="1">
          <a:blip r:embed="rId4">
            <a:alphaModFix/>
          </a:blip>
          <a:srcRect b="78697" l="0" r="59291" t="6878"/>
          <a:stretch/>
        </p:blipFill>
        <p:spPr>
          <a:xfrm>
            <a:off x="168875" y="2160838"/>
            <a:ext cx="3379476" cy="8218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4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Conifer: Replay ODU Homepage</a:t>
            </a:r>
            <a:endParaRPr/>
          </a:p>
        </p:txBody>
      </p:sp>
      <p:sp>
        <p:nvSpPr>
          <p:cNvPr id="1512" name="Google Shape;1512;p14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13" name="Google Shape;1513;p149"/>
          <p:cNvSpPr txBox="1"/>
          <p:nvPr/>
        </p:nvSpPr>
        <p:spPr>
          <a:xfrm>
            <a:off x="0" y="4554938"/>
            <a:ext cx="8765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URI: </a:t>
            </a:r>
            <a:r>
              <a:rPr lang="en-US" sz="1200" u="sng">
                <a:solidFill>
                  <a:schemeClr val="hlink"/>
                </a:solidFill>
                <a:latin typeface="Calibri"/>
                <a:ea typeface="Calibri"/>
                <a:cs typeface="Calibri"/>
                <a:sym typeface="Calibri"/>
                <a:hlinkClick r:id="rId3"/>
              </a:rPr>
              <a:t>https://conifer.rhizome.org/mweigle/testing/20200914172346/https://www.odu.edu/</a:t>
            </a:r>
            <a:r>
              <a:rPr lang="en-US" sz="1200">
                <a:latin typeface="Calibri"/>
                <a:ea typeface="Calibri"/>
                <a:cs typeface="Calibri"/>
                <a:sym typeface="Calibri"/>
              </a:rPr>
              <a:t> </a:t>
            </a:r>
            <a:endParaRPr sz="1200">
              <a:latin typeface="Calibri"/>
              <a:ea typeface="Calibri"/>
              <a:cs typeface="Calibri"/>
              <a:sym typeface="Calibri"/>
            </a:endParaRPr>
          </a:p>
        </p:txBody>
      </p:sp>
      <p:pic>
        <p:nvPicPr>
          <p:cNvPr id="1514" name="Google Shape;1514;p149"/>
          <p:cNvPicPr preferRelativeResize="0"/>
          <p:nvPr/>
        </p:nvPicPr>
        <p:blipFill>
          <a:blip r:embed="rId4">
            <a:alphaModFix/>
          </a:blip>
          <a:stretch>
            <a:fillRect/>
          </a:stretch>
        </p:blipFill>
        <p:spPr>
          <a:xfrm>
            <a:off x="1768125" y="1015325"/>
            <a:ext cx="5229149" cy="35912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15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a:t>
            </a:r>
            <a:endParaRPr/>
          </a:p>
        </p:txBody>
      </p:sp>
      <p:sp>
        <p:nvSpPr>
          <p:cNvPr id="1521" name="Google Shape;1521;p15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22" name="Google Shape;1522;p150"/>
          <p:cNvSpPr txBox="1"/>
          <p:nvPr>
            <p:ph idx="1" type="body"/>
          </p:nvPr>
        </p:nvSpPr>
        <p:spPr>
          <a:xfrm>
            <a:off x="257950" y="1007344"/>
            <a:ext cx="8708100" cy="3862200"/>
          </a:xfrm>
          <a:prstGeom prst="rect">
            <a:avLst/>
          </a:prstGeom>
        </p:spPr>
        <p:txBody>
          <a:bodyPr anchorCtr="0" anchor="t" bIns="91425" lIns="91425" spcFirstLastPara="1" rIns="91425" wrap="square" tIns="91425">
            <a:noAutofit/>
          </a:bodyPr>
          <a:lstStyle/>
          <a:p>
            <a:pPr indent="-387350" lvl="0" marL="457200" rtl="0" algn="l">
              <a:spcBef>
                <a:spcPts val="640"/>
              </a:spcBef>
              <a:spcAft>
                <a:spcPts val="0"/>
              </a:spcAft>
              <a:buSzPts val="2500"/>
              <a:buChar char="•"/>
            </a:pPr>
            <a:r>
              <a:rPr lang="en-US" sz="2500"/>
              <a:t>Explain the importance of web archiving.</a:t>
            </a:r>
            <a:endParaRPr sz="2500"/>
          </a:p>
          <a:p>
            <a:pPr indent="-387350" lvl="0" marL="457200" rtl="0" algn="l">
              <a:spcBef>
                <a:spcPts val="0"/>
              </a:spcBef>
              <a:spcAft>
                <a:spcPts val="0"/>
              </a:spcAft>
              <a:buSzPts val="2500"/>
              <a:buChar char="•"/>
            </a:pPr>
            <a:r>
              <a:rPr lang="en-US" sz="2500"/>
              <a:t>Describe how to find and access archived webpages using the Internet Archive’s Wayback Machine.</a:t>
            </a:r>
            <a:endParaRPr sz="2500"/>
          </a:p>
          <a:p>
            <a:pPr indent="-387350" lvl="0" marL="457200" rtl="0" algn="l">
              <a:spcBef>
                <a:spcPts val="0"/>
              </a:spcBef>
              <a:spcAft>
                <a:spcPts val="0"/>
              </a:spcAft>
              <a:buSzPts val="2500"/>
              <a:buChar char="•"/>
            </a:pPr>
            <a:r>
              <a:rPr lang="en-US" sz="2500"/>
              <a:t>Explain how the Memento Framework allows for content negotiation in the time dimension.</a:t>
            </a:r>
            <a:endParaRPr sz="2500"/>
          </a:p>
          <a:p>
            <a:pPr indent="-387350" lvl="0" marL="457200" rtl="0" algn="l">
              <a:spcBef>
                <a:spcPts val="0"/>
              </a:spcBef>
              <a:spcAft>
                <a:spcPts val="0"/>
              </a:spcAft>
              <a:buSzPts val="2500"/>
              <a:buChar char="•"/>
            </a:pPr>
            <a:r>
              <a:rPr lang="en-US" sz="2500"/>
              <a:t>Differentiate between a URI-R, URI-M, and URI-T in Memento terminology.</a:t>
            </a:r>
            <a:endParaRPr sz="2500"/>
          </a:p>
          <a:p>
            <a:pPr indent="-387350" lvl="0" marL="457200" rtl="0" algn="l">
              <a:spcBef>
                <a:spcPts val="0"/>
              </a:spcBef>
              <a:spcAft>
                <a:spcPts val="0"/>
              </a:spcAft>
              <a:buSzPts val="2500"/>
              <a:buChar char="•"/>
            </a:pPr>
            <a:r>
              <a:rPr lang="en-US" sz="2500"/>
              <a:t>Use the Memgator Memento Aggregator service to download a TimeMap and explain the contents of what is returned.</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Continuing coverage of Katrina, Public Health officials declaring emergency as bodies lie in the water. Death toll so far estimated at least 120, New Orleans mayor says toll in that city alone will be in the hundreds." id="180" name="Google Shape;180;p26" title="CNN Katrina News Article - 8/31/2005"/>
          <p:cNvPicPr preferRelativeResize="0"/>
          <p:nvPr/>
        </p:nvPicPr>
        <p:blipFill rotWithShape="1">
          <a:blip r:embed="rId3">
            <a:alphaModFix/>
          </a:blip>
          <a:srcRect b="0" l="0" r="0" t="0"/>
          <a:stretch/>
        </p:blipFill>
        <p:spPr>
          <a:xfrm>
            <a:off x="1451938" y="0"/>
            <a:ext cx="6240127" cy="4869674"/>
          </a:xfrm>
          <a:prstGeom prst="rect">
            <a:avLst/>
          </a:prstGeom>
          <a:noFill/>
          <a:ln>
            <a:noFill/>
          </a:ln>
        </p:spPr>
      </p:pic>
      <p:sp>
        <p:nvSpPr>
          <p:cNvPr id="181" name="Google Shape;181;p2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82" name="Google Shape;182;p26"/>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31,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3:44 pm EDT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Survivor evacuation begins and the National Guard is called in to assist with disaster relief. Public Health Emergency is still a major concern." id="187" name="Google Shape;187;p27" title="CNN Katrina News Article - 8/31/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88" name="Google Shape;188;p2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89" name="Google Shape;189;p27"/>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31,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9:51 pm EDT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Boat rescues are now suspended due to dangers. Gunfire, looting, and small fires disrupt the evacuation of the Superdome. Large crowd of survivors are spotted at the New Orleans convention center, stranded without food or water." id="194" name="Google Shape;194;p28" title="CNN Katrina News Article - 9/1/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95" name="Google Shape;195;p2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96" name="Google Shape;196;p28"/>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September 1, 2005</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12:30 pm EDT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Food and medicine finally arrive for survivors, more than 40,000 patients being airlifted from hospitals. Thousands stranded in homes and centers." id="201" name="Google Shape;201;p29" title="CNN Katrina News Article - 9/3/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202" name="Google Shape;202;p2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03" name="Google Shape;203;p29"/>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September 3, 2005</a:t>
            </a:r>
            <a:endParaRPr/>
          </a:p>
          <a:p>
            <a:pPr indent="0" lvl="0" marL="0" rtl="0" algn="l">
              <a:spcBef>
                <a:spcPts val="0"/>
              </a:spcBef>
              <a:spcAft>
                <a:spcPts val="0"/>
              </a:spcAft>
              <a:buNone/>
            </a:pPr>
            <a:r>
              <a:rPr lang="en-US"/>
              <a:t>12:29 am EDT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Helicopters are now taking rescuers roof-to-roof to pick up survivors and drop off supplies. The convention center has been mostly evacuated." id="208" name="Google Shape;208;p30" title="CNN Katrina News Article - 9/4/2005"/>
          <p:cNvPicPr preferRelativeResize="0"/>
          <p:nvPr/>
        </p:nvPicPr>
        <p:blipFill rotWithShape="1">
          <a:blip r:embed="rId3">
            <a:alphaModFix/>
          </a:blip>
          <a:srcRect b="0" l="0" r="0" t="0"/>
          <a:stretch/>
        </p:blipFill>
        <p:spPr>
          <a:xfrm>
            <a:off x="1452635" y="0"/>
            <a:ext cx="6238730" cy="4869674"/>
          </a:xfrm>
          <a:prstGeom prst="rect">
            <a:avLst/>
          </a:prstGeom>
          <a:noFill/>
          <a:ln>
            <a:noFill/>
          </a:ln>
        </p:spPr>
      </p:pic>
      <p:sp>
        <p:nvSpPr>
          <p:cNvPr id="209" name="Google Shape;209;p3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10" name="Google Shape;210;p30"/>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September 4, 2005</a:t>
            </a:r>
            <a:endParaRPr/>
          </a:p>
          <a:p>
            <a:pPr indent="0" lvl="0" marL="0" rtl="0" algn="l">
              <a:spcBef>
                <a:spcPts val="0"/>
              </a:spcBef>
              <a:spcAft>
                <a:spcPts val="0"/>
              </a:spcAft>
              <a:buNone/>
            </a:pPr>
            <a:r>
              <a:rPr lang="en-US"/>
              <a:t>4:08 pm EDT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685800" y="1933575"/>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800"/>
              <a:buFont typeface="Calibri"/>
              <a:buNone/>
            </a:pPr>
            <a:r>
              <a:rPr b="0" i="0" lang="en-US" sz="3800" u="none" cap="none" strike="noStrike">
                <a:solidFill>
                  <a:schemeClr val="dk1"/>
                </a:solidFill>
                <a:latin typeface="Calibri"/>
                <a:ea typeface="Calibri"/>
                <a:cs typeface="Calibri"/>
                <a:sym typeface="Calibri"/>
              </a:rPr>
              <a:t>Archiving Moves At Hurricane Speed,</a:t>
            </a:r>
            <a:br>
              <a:rPr b="0" i="0" lang="en-US" sz="3800" u="none" cap="none" strike="noStrike">
                <a:solidFill>
                  <a:schemeClr val="dk1"/>
                </a:solidFill>
                <a:latin typeface="Calibri"/>
                <a:ea typeface="Calibri"/>
                <a:cs typeface="Calibri"/>
                <a:sym typeface="Calibri"/>
              </a:rPr>
            </a:br>
            <a:r>
              <a:rPr b="0" i="0" lang="en-US" sz="3800" u="none" cap="none" strike="noStrike">
                <a:solidFill>
                  <a:schemeClr val="dk1"/>
                </a:solidFill>
                <a:latin typeface="Calibri"/>
                <a:ea typeface="Calibri"/>
                <a:cs typeface="Calibri"/>
                <a:sym typeface="Calibri"/>
              </a:rPr>
              <a:t>Most News Stories Move Faster</a:t>
            </a:r>
            <a:endParaRPr/>
          </a:p>
        </p:txBody>
      </p:sp>
      <p:sp>
        <p:nvSpPr>
          <p:cNvPr id="216" name="Google Shape;216;p31"/>
          <p:cNvSpPr txBox="1"/>
          <p:nvPr>
            <p:ph idx="1" type="body"/>
          </p:nvPr>
        </p:nvSpPr>
        <p:spPr>
          <a:xfrm>
            <a:off x="457200" y="1200150"/>
            <a:ext cx="8229600" cy="37011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p:txBody>
      </p:sp>
      <p:sp>
        <p:nvSpPr>
          <p:cNvPr id="217" name="Google Shape;217;p3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Web Archiving</a:t>
            </a:r>
            <a:endParaRPr/>
          </a:p>
        </p:txBody>
      </p:sp>
      <p:sp>
        <p:nvSpPr>
          <p:cNvPr id="94" name="Google Shape;94;p14"/>
          <p:cNvSpPr txBox="1"/>
          <p:nvPr>
            <p:ph idx="4294967295"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chemeClr val="dk1"/>
              </a:buClr>
              <a:buSzPts val="2900"/>
              <a:buFont typeface="Arial"/>
              <a:buChar char="•"/>
            </a:pPr>
            <a:r>
              <a:rPr b="1" i="0" lang="en-US" sz="2900" u="none">
                <a:solidFill>
                  <a:schemeClr val="dk1"/>
                </a:solidFill>
                <a:latin typeface="Calibri"/>
                <a:ea typeface="Calibri"/>
                <a:cs typeface="Calibri"/>
                <a:sym typeface="Calibri"/>
              </a:rPr>
              <a:t>Web archiving</a:t>
            </a:r>
            <a:r>
              <a:rPr b="0" i="0" lang="en-US" sz="2900" u="none">
                <a:solidFill>
                  <a:schemeClr val="dk1"/>
                </a:solidFill>
                <a:latin typeface="Calibri"/>
                <a:ea typeface="Calibri"/>
                <a:cs typeface="Calibri"/>
                <a:sym typeface="Calibri"/>
              </a:rPr>
              <a:t> is the process of collecting pages from the Web and saving them in an archive</a:t>
            </a:r>
            <a:endParaRPr b="0" i="0" sz="2900" u="none">
              <a:solidFill>
                <a:schemeClr val="dk1"/>
              </a:solidFill>
              <a:latin typeface="Calibri"/>
              <a:ea typeface="Calibri"/>
              <a:cs typeface="Calibri"/>
              <a:sym typeface="Calibri"/>
            </a:endParaRPr>
          </a:p>
          <a:p>
            <a:pPr indent="0" lvl="0" marL="342900" marR="0" rtl="0" algn="l">
              <a:lnSpc>
                <a:spcPct val="100000"/>
              </a:lnSpc>
              <a:spcBef>
                <a:spcPts val="0"/>
              </a:spcBef>
              <a:spcAft>
                <a:spcPts val="0"/>
              </a:spcAft>
              <a:buNone/>
            </a:pPr>
            <a:r>
              <a:t/>
            </a:r>
            <a:endParaRPr sz="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Usually it's important to save all associated resources (images, style sheets, etc.) to preserve look</a:t>
            </a:r>
            <a:endParaRPr b="0" i="0" sz="2900" u="none">
              <a:solidFill>
                <a:schemeClr val="dk1"/>
              </a:solidFill>
              <a:latin typeface="Calibri"/>
              <a:ea typeface="Calibri"/>
              <a:cs typeface="Calibri"/>
              <a:sym typeface="Calibri"/>
            </a:endParaRPr>
          </a:p>
          <a:p>
            <a:pPr indent="0" lvl="0" marL="342900" marR="0" rtl="0" algn="l">
              <a:lnSpc>
                <a:spcPct val="100000"/>
              </a:lnSpc>
              <a:spcBef>
                <a:spcPts val="640"/>
              </a:spcBef>
              <a:spcAft>
                <a:spcPts val="0"/>
              </a:spcAft>
              <a:buNone/>
            </a:pPr>
            <a:r>
              <a:t/>
            </a:r>
            <a:endParaRPr sz="900"/>
          </a:p>
          <a:p>
            <a:pPr indent="-323850" lvl="0" marL="342900" marR="0" rtl="0" algn="l">
              <a:lnSpc>
                <a:spcPct val="100000"/>
              </a:lnSpc>
              <a:spcBef>
                <a:spcPts val="640"/>
              </a:spcBef>
              <a:spcAft>
                <a:spcPts val="0"/>
              </a:spcAft>
              <a:buClr>
                <a:schemeClr val="dk1"/>
              </a:buClr>
              <a:buSzPts val="2900"/>
              <a:buFont typeface="Arial"/>
              <a:buChar char="•"/>
            </a:pPr>
            <a:r>
              <a:rPr b="0" i="0" lang="en-US" sz="2900" u="none">
                <a:solidFill>
                  <a:schemeClr val="dk1"/>
                </a:solidFill>
                <a:latin typeface="Calibri"/>
                <a:ea typeface="Calibri"/>
                <a:cs typeface="Calibri"/>
                <a:sym typeface="Calibri"/>
              </a:rPr>
              <a:t>Archives are typically produced using web crawlers</a:t>
            </a:r>
            <a:endParaRPr sz="2900"/>
          </a:p>
        </p:txBody>
      </p:sp>
      <p:sp>
        <p:nvSpPr>
          <p:cNvPr id="95" name="Google Shape;95;p1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The CNN News page just before the VA-Tech mass shooting showed the impact of a Nor'easter hitting the east coast and even interrupting service of a commuter train between Manhattan and Connecticut due to flooding." id="222" name="Google Shape;222;p32" title="CNN VA-Tech News Article - 4/16/2007"/>
          <p:cNvPicPr preferRelativeResize="0"/>
          <p:nvPr/>
        </p:nvPicPr>
        <p:blipFill rotWithShape="1">
          <a:blip r:embed="rId3">
            <a:alphaModFix/>
          </a:blip>
          <a:srcRect b="0" l="0" r="0" t="0"/>
          <a:stretch/>
        </p:blipFill>
        <p:spPr>
          <a:xfrm>
            <a:off x="1452650" y="0"/>
            <a:ext cx="6238697" cy="4869650"/>
          </a:xfrm>
          <a:prstGeom prst="rect">
            <a:avLst/>
          </a:prstGeom>
          <a:noFill/>
          <a:ln>
            <a:noFill/>
          </a:ln>
        </p:spPr>
      </p:pic>
      <p:sp>
        <p:nvSpPr>
          <p:cNvPr id="223" name="Google Shape;223;p3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About an hour after the Nor'easter story, it was replaced with news of the Virginia Tech shooting. 32 were killed and 29 were injured by a lone gunman. Deadliest shooting rampage in US History." id="228" name="Google Shape;228;p33" title="CNN VA-Tech News Article - 4/16/2007"/>
          <p:cNvPicPr preferRelativeResize="0"/>
          <p:nvPr/>
        </p:nvPicPr>
        <p:blipFill rotWithShape="1">
          <a:blip r:embed="rId3">
            <a:alphaModFix/>
          </a:blip>
          <a:srcRect b="0" l="0" r="0" t="0"/>
          <a:stretch/>
        </p:blipFill>
        <p:spPr>
          <a:xfrm>
            <a:off x="1451950" y="0"/>
            <a:ext cx="6240097" cy="4869650"/>
          </a:xfrm>
          <a:prstGeom prst="rect">
            <a:avLst/>
          </a:prstGeom>
          <a:noFill/>
          <a:ln>
            <a:noFill/>
          </a:ln>
        </p:spPr>
      </p:pic>
      <p:sp>
        <p:nvSpPr>
          <p:cNvPr id="229" name="Google Shape;229;p3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The next day, Police have a preliminary ID of the gunman, but are not releasing the name. Students were forced to jump from windows in order to escape. Professor among the dead at academic hall." id="234" name="Google Shape;234;p34" title="CNN VA-Tech News Article - 4/16/2007"/>
          <p:cNvPicPr preferRelativeResize="0"/>
          <p:nvPr/>
        </p:nvPicPr>
        <p:blipFill rotWithShape="1">
          <a:blip r:embed="rId3">
            <a:alphaModFix/>
          </a:blip>
          <a:srcRect b="0" l="0" r="0" t="0"/>
          <a:stretch/>
        </p:blipFill>
        <p:spPr>
          <a:xfrm>
            <a:off x="1452650" y="0"/>
            <a:ext cx="6238697" cy="4869650"/>
          </a:xfrm>
          <a:prstGeom prst="rect">
            <a:avLst/>
          </a:prstGeom>
          <a:noFill/>
          <a:ln>
            <a:noFill/>
          </a:ln>
        </p:spPr>
      </p:pic>
      <p:sp>
        <p:nvSpPr>
          <p:cNvPr id="235" name="Google Shape;235;p3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42" name="Google Shape;242;p3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SHARI</a:t>
            </a:r>
            <a:endParaRPr/>
          </a:p>
        </p:txBody>
      </p:sp>
      <p:pic>
        <p:nvPicPr>
          <p:cNvPr id="243" name="Google Shape;243;p35"/>
          <p:cNvPicPr preferRelativeResize="0"/>
          <p:nvPr/>
        </p:nvPicPr>
        <p:blipFill>
          <a:blip r:embed="rId3">
            <a:alphaModFix/>
          </a:blip>
          <a:stretch>
            <a:fillRect/>
          </a:stretch>
        </p:blipFill>
        <p:spPr>
          <a:xfrm>
            <a:off x="1739961" y="953625"/>
            <a:ext cx="5664079" cy="3417924"/>
          </a:xfrm>
          <a:prstGeom prst="rect">
            <a:avLst/>
          </a:prstGeom>
          <a:noFill/>
          <a:ln>
            <a:noFill/>
          </a:ln>
        </p:spPr>
      </p:pic>
      <p:sp>
        <p:nvSpPr>
          <p:cNvPr id="244" name="Google Shape;244;p35"/>
          <p:cNvSpPr txBox="1"/>
          <p:nvPr/>
        </p:nvSpPr>
        <p:spPr>
          <a:xfrm>
            <a:off x="61700" y="4371550"/>
            <a:ext cx="88278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WS-DL blog, </a:t>
            </a:r>
            <a:r>
              <a:rPr lang="en-US" sz="1200" u="sng">
                <a:solidFill>
                  <a:schemeClr val="hlink"/>
                </a:solidFill>
                <a:latin typeface="Calibri"/>
                <a:ea typeface="Calibri"/>
                <a:cs typeface="Calibri"/>
                <a:sym typeface="Calibri"/>
                <a:hlinkClick r:id="rId4"/>
              </a:rPr>
              <a:t>"SHARI: StoryGraph Hypercane ArchiveNow Raintale Integration -- Combining WS-DL Tools For Current Events Storytelling"</a:t>
            </a:r>
            <a:endParaRPr sz="1200">
              <a:latin typeface="Calibri"/>
              <a:ea typeface="Calibri"/>
              <a:cs typeface="Calibri"/>
              <a:sym typeface="Calibri"/>
            </a:endParaRPr>
          </a:p>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5"/>
              </a:rPr>
              <a:t>Storygraph stories at DSA Puddles</a:t>
            </a:r>
            <a:r>
              <a:rPr lang="en-US" sz="1200">
                <a:latin typeface="Calibri"/>
                <a:ea typeface="Calibri"/>
                <a:cs typeface="Calibri"/>
                <a:sym typeface="Calibri"/>
              </a:rPr>
              <a:t>		</a:t>
            </a:r>
            <a:r>
              <a:rPr lang="en-US" sz="1200" u="sng">
                <a:solidFill>
                  <a:schemeClr val="hlink"/>
                </a:solidFill>
                <a:latin typeface="Calibri"/>
                <a:ea typeface="Calibri"/>
                <a:cs typeface="Calibri"/>
                <a:sym typeface="Calibri"/>
                <a:hlinkClick r:id="rId6"/>
              </a:rPr>
              <a:t>@StormyArchives</a:t>
            </a:r>
            <a:r>
              <a:rPr lang="en-US" sz="1200">
                <a:latin typeface="Calibri"/>
                <a:ea typeface="Calibri"/>
                <a:cs typeface="Calibri"/>
                <a:sym typeface="Calibri"/>
              </a:rPr>
              <a:t> on Twitter</a:t>
            </a:r>
            <a:endParaRPr sz="12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51" name="Google Shape;251;p36"/>
          <p:cNvPicPr preferRelativeResize="0"/>
          <p:nvPr/>
        </p:nvPicPr>
        <p:blipFill rotWithShape="1">
          <a:blip r:embed="rId3">
            <a:alphaModFix/>
          </a:blip>
          <a:srcRect b="48535" l="0" r="0" t="0"/>
          <a:stretch/>
        </p:blipFill>
        <p:spPr>
          <a:xfrm>
            <a:off x="1485638" y="693975"/>
            <a:ext cx="6172724" cy="3338225"/>
          </a:xfrm>
          <a:prstGeom prst="rect">
            <a:avLst/>
          </a:prstGeom>
          <a:noFill/>
          <a:ln>
            <a:noFill/>
          </a:ln>
        </p:spPr>
      </p:pic>
      <p:sp>
        <p:nvSpPr>
          <p:cNvPr id="252" name="Google Shape;252;p36"/>
          <p:cNvSpPr txBox="1"/>
          <p:nvPr/>
        </p:nvSpPr>
        <p:spPr>
          <a:xfrm>
            <a:off x="161900" y="4471750"/>
            <a:ext cx="29682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StoryGraph Biggest Story 2020-04-10</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59" name="Google Shape;259;p37"/>
          <p:cNvPicPr preferRelativeResize="0"/>
          <p:nvPr/>
        </p:nvPicPr>
        <p:blipFill rotWithShape="1">
          <a:blip r:embed="rId3">
            <a:alphaModFix/>
          </a:blip>
          <a:srcRect b="49647" l="0" r="0" t="0"/>
          <a:stretch/>
        </p:blipFill>
        <p:spPr>
          <a:xfrm>
            <a:off x="1319650" y="601375"/>
            <a:ext cx="6377676" cy="3338399"/>
          </a:xfrm>
          <a:prstGeom prst="rect">
            <a:avLst/>
          </a:prstGeom>
          <a:noFill/>
          <a:ln>
            <a:noFill/>
          </a:ln>
        </p:spPr>
      </p:pic>
      <p:sp>
        <p:nvSpPr>
          <p:cNvPr id="260" name="Google Shape;260;p37"/>
          <p:cNvSpPr txBox="1"/>
          <p:nvPr/>
        </p:nvSpPr>
        <p:spPr>
          <a:xfrm>
            <a:off x="161900" y="4471750"/>
            <a:ext cx="29682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StoryGraph Biggest Story 2020-05-31</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67" name="Google Shape;267;p38"/>
          <p:cNvPicPr preferRelativeResize="0"/>
          <p:nvPr/>
        </p:nvPicPr>
        <p:blipFill rotWithShape="1">
          <a:blip r:embed="rId3">
            <a:alphaModFix/>
          </a:blip>
          <a:srcRect b="49650" l="0" r="0" t="0"/>
          <a:stretch/>
        </p:blipFill>
        <p:spPr>
          <a:xfrm>
            <a:off x="1128700" y="539800"/>
            <a:ext cx="6541500" cy="3415401"/>
          </a:xfrm>
          <a:prstGeom prst="rect">
            <a:avLst/>
          </a:prstGeom>
          <a:noFill/>
          <a:ln>
            <a:noFill/>
          </a:ln>
        </p:spPr>
      </p:pic>
      <p:sp>
        <p:nvSpPr>
          <p:cNvPr id="268" name="Google Shape;268;p38"/>
          <p:cNvSpPr txBox="1"/>
          <p:nvPr/>
        </p:nvSpPr>
        <p:spPr>
          <a:xfrm>
            <a:off x="161900" y="4471750"/>
            <a:ext cx="29682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StoryGraph Biggest Story 2020-06-09</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39"/>
          <p:cNvSpPr txBox="1"/>
          <p:nvPr/>
        </p:nvSpPr>
        <p:spPr>
          <a:xfrm>
            <a:off x="161900" y="4471750"/>
            <a:ext cx="29682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StoryGraph Biggest Story 2020-08-12</a:t>
            </a:r>
            <a:endParaRPr>
              <a:latin typeface="Calibri"/>
              <a:ea typeface="Calibri"/>
              <a:cs typeface="Calibri"/>
              <a:sym typeface="Calibri"/>
            </a:endParaRPr>
          </a:p>
        </p:txBody>
      </p:sp>
      <p:pic>
        <p:nvPicPr>
          <p:cNvPr id="276" name="Google Shape;276;p39"/>
          <p:cNvPicPr preferRelativeResize="0"/>
          <p:nvPr/>
        </p:nvPicPr>
        <p:blipFill>
          <a:blip r:embed="rId4">
            <a:alphaModFix/>
          </a:blip>
          <a:stretch>
            <a:fillRect/>
          </a:stretch>
        </p:blipFill>
        <p:spPr>
          <a:xfrm>
            <a:off x="1440013" y="578000"/>
            <a:ext cx="6263974" cy="3341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ctrTitle"/>
          </p:nvPr>
        </p:nvSpPr>
        <p:spPr>
          <a:xfrm>
            <a:off x="685800" y="399950"/>
            <a:ext cx="7772400" cy="2131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000"/>
              <a:buFont typeface="Calibri"/>
              <a:buNone/>
            </a:pPr>
            <a:r>
              <a:rPr b="1" lang="en-US" sz="4000"/>
              <a:t>Archiving the Web</a:t>
            </a:r>
            <a:endParaRPr/>
          </a:p>
          <a:p>
            <a:pPr indent="0" lvl="0" marL="0" rtl="0" algn="ctr">
              <a:spcBef>
                <a:spcPts val="0"/>
              </a:spcBef>
              <a:spcAft>
                <a:spcPts val="0"/>
              </a:spcAft>
              <a:buClr>
                <a:schemeClr val="dk1"/>
              </a:buClr>
              <a:buSzPts val="4400"/>
              <a:buFont typeface="Calibri"/>
              <a:buNone/>
            </a:pPr>
            <a:r>
              <a:rPr lang="en-US" sz="3600"/>
              <a:t>(Part 2 - </a:t>
            </a:r>
            <a:r>
              <a:rPr lang="en-US" sz="3600"/>
              <a:t>How is the Web Archived and How Much of the Web Is Archived?</a:t>
            </a:r>
            <a:r>
              <a:rPr lang="en-US" sz="3600"/>
              <a:t>)</a:t>
            </a:r>
            <a:endParaRPr b="1"/>
          </a:p>
        </p:txBody>
      </p:sp>
      <p:sp>
        <p:nvSpPr>
          <p:cNvPr id="282" name="Google Shape;282;p40"/>
          <p:cNvSpPr txBox="1"/>
          <p:nvPr>
            <p:ph idx="1" type="subTitle"/>
          </p:nvPr>
        </p:nvSpPr>
        <p:spPr>
          <a:xfrm>
            <a:off x="1371600" y="2638525"/>
            <a:ext cx="6400800" cy="131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283" name="Google Shape;283;p40"/>
          <p:cNvSpPr txBox="1"/>
          <p:nvPr/>
        </p:nvSpPr>
        <p:spPr>
          <a:xfrm>
            <a:off x="800100" y="44874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This work is licensed under a </a:t>
            </a:r>
            <a:r>
              <a:rPr i="0" lang="en-US" sz="1800" u="sng" cap="none" strike="noStrike">
                <a:solidFill>
                  <a:schemeClr val="hlink"/>
                </a:solidFill>
                <a:latin typeface="Calibri"/>
                <a:ea typeface="Calibri"/>
                <a:cs typeface="Calibri"/>
                <a:sym typeface="Calibri"/>
                <a:hlinkClick r:id="rId3"/>
              </a:rPr>
              <a:t>Creative Commons Attribution-NonCommercial-ShareAlike 3.0 Unported License</a:t>
            </a:r>
            <a:endParaRPr>
              <a:latin typeface="Calibri"/>
              <a:ea typeface="Calibri"/>
              <a:cs typeface="Calibri"/>
              <a:sym typeface="Calibri"/>
            </a:endParaRPr>
          </a:p>
        </p:txBody>
      </p:sp>
      <p:pic>
        <p:nvPicPr>
          <p:cNvPr descr="Creative Commons License" id="284" name="Google Shape;284;p40"/>
          <p:cNvPicPr preferRelativeResize="0"/>
          <p:nvPr/>
        </p:nvPicPr>
        <p:blipFill rotWithShape="1">
          <a:blip r:embed="rId4">
            <a:alphaModFix/>
          </a:blip>
          <a:srcRect b="0" l="0" r="0" t="0"/>
          <a:stretch/>
        </p:blipFill>
        <p:spPr>
          <a:xfrm>
            <a:off x="4152900" y="4295700"/>
            <a:ext cx="628650" cy="221456"/>
          </a:xfrm>
          <a:prstGeom prst="rect">
            <a:avLst/>
          </a:prstGeom>
          <a:noFill/>
          <a:ln>
            <a:noFill/>
          </a:ln>
        </p:spPr>
      </p:pic>
      <p:sp>
        <p:nvSpPr>
          <p:cNvPr id="285" name="Google Shape;285;p40"/>
          <p:cNvSpPr txBox="1"/>
          <p:nvPr/>
        </p:nvSpPr>
        <p:spPr>
          <a:xfrm>
            <a:off x="188425" y="3942591"/>
            <a:ext cx="7479900" cy="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Calibri"/>
                <a:ea typeface="Calibri"/>
                <a:cs typeface="Calibri"/>
                <a:sym typeface="Calibri"/>
              </a:rPr>
              <a:t>Most slides are courtesy Dr. Frank McCown, Dr. Michael L. Nelson, and Alexander Nwala</a:t>
            </a:r>
            <a:endParaRPr i="1">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ctrTitle"/>
          </p:nvPr>
        </p:nvSpPr>
        <p:spPr>
          <a:xfrm>
            <a:off x="685800" y="569469"/>
            <a:ext cx="7772400" cy="11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Who is Archiving the Web?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Why archive the Web?</a:t>
            </a:r>
            <a:endParaRPr/>
          </a:p>
        </p:txBody>
      </p:sp>
      <p:sp>
        <p:nvSpPr>
          <p:cNvPr id="101" name="Google Shape;101;p15"/>
          <p:cNvSpPr txBox="1"/>
          <p:nvPr>
            <p:ph idx="4294967295" type="body"/>
          </p:nvPr>
        </p:nvSpPr>
        <p:spPr>
          <a:xfrm>
            <a:off x="457200" y="1200150"/>
            <a:ext cx="8610600" cy="33945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8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If the Web isn't saved, we might lose a significant amount of our digital heritage</a:t>
            </a:r>
            <a:r>
              <a:rPr b="1" i="0" lang="en-US" sz="2400" u="none">
                <a:solidFill>
                  <a:schemeClr val="dk1"/>
                </a:solidFill>
                <a:latin typeface="Calibri"/>
                <a:ea typeface="Calibri"/>
                <a:cs typeface="Calibri"/>
                <a:sym typeface="Calibri"/>
              </a:rPr>
              <a:t> </a:t>
            </a:r>
            <a:endParaRPr b="1" i="0" sz="2400" u="none">
              <a:solidFill>
                <a:schemeClr val="dk1"/>
              </a:solidFill>
              <a:latin typeface="Calibri"/>
              <a:ea typeface="Calibri"/>
              <a:cs typeface="Calibri"/>
              <a:sym typeface="Calibri"/>
            </a:endParaRPr>
          </a:p>
          <a:p>
            <a:pPr indent="0" lvl="0" marL="342900" marR="0" rtl="0" algn="l">
              <a:lnSpc>
                <a:spcPct val="80000"/>
              </a:lnSpc>
              <a:spcBef>
                <a:spcPts val="0"/>
              </a:spcBef>
              <a:spcAft>
                <a:spcPts val="0"/>
              </a:spcAft>
              <a:buNone/>
            </a:pPr>
            <a:r>
              <a:t/>
            </a:r>
            <a:endParaRPr b="1"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The Web gives historians and other social scientists significant insight into our society, especially into how technology has </a:t>
            </a:r>
            <a:r>
              <a:rPr lang="en-US" sz="2400"/>
              <a:t>a</a:t>
            </a:r>
            <a:r>
              <a:rPr b="0" i="0" lang="en-US" sz="2400" u="none">
                <a:solidFill>
                  <a:schemeClr val="dk1"/>
                </a:solidFill>
                <a:latin typeface="Calibri"/>
                <a:ea typeface="Calibri"/>
                <a:cs typeface="Calibri"/>
                <a:sym typeface="Calibri"/>
              </a:rPr>
              <a:t>ffected it</a:t>
            </a:r>
            <a:endParaRPr sz="2600"/>
          </a:p>
          <a:p>
            <a:pPr indent="0" lvl="0" marL="342900" marR="0" rtl="0" algn="l">
              <a:lnSpc>
                <a:spcPct val="80000"/>
              </a:lnSpc>
              <a:spcBef>
                <a:spcPts val="600"/>
              </a:spcBef>
              <a:spcAft>
                <a:spcPts val="0"/>
              </a:spcAft>
              <a:buNone/>
            </a:pPr>
            <a:r>
              <a:t/>
            </a:r>
            <a:endParaRPr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Serves as important resource in many lawsuits</a:t>
            </a:r>
            <a:endParaRPr sz="2600"/>
          </a:p>
          <a:p>
            <a:pPr indent="0" lvl="0" marL="342900" marR="0" rtl="0" algn="l">
              <a:lnSpc>
                <a:spcPct val="80000"/>
              </a:lnSpc>
              <a:spcBef>
                <a:spcPts val="600"/>
              </a:spcBef>
              <a:spcAft>
                <a:spcPts val="0"/>
              </a:spcAft>
              <a:buNone/>
            </a:pPr>
            <a:r>
              <a:t/>
            </a:r>
            <a:endParaRPr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Some organizations want to or are legally obligated to archive their web materials </a:t>
            </a:r>
            <a:endParaRPr sz="2600"/>
          </a:p>
          <a:p>
            <a:pPr indent="0" lvl="0" marL="342900" marR="0" rtl="0" algn="l">
              <a:lnSpc>
                <a:spcPct val="80000"/>
              </a:lnSpc>
              <a:spcBef>
                <a:spcPts val="600"/>
              </a:spcBef>
              <a:spcAft>
                <a:spcPts val="0"/>
              </a:spcAft>
              <a:buNone/>
            </a:pPr>
            <a:r>
              <a:t/>
            </a:r>
            <a:endParaRPr sz="400"/>
          </a:p>
          <a:p>
            <a:pPr indent="-304800" lvl="0" marL="3429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Someone worked hard on this stuff, why not save it?</a:t>
            </a:r>
            <a:endParaRPr sz="2600"/>
          </a:p>
          <a:p>
            <a:pPr indent="-152400" lvl="0" marL="342900" marR="0" rtl="0" algn="l">
              <a:lnSpc>
                <a:spcPct val="80000"/>
              </a:lnSpc>
              <a:spcBef>
                <a:spcPts val="600"/>
              </a:spcBef>
              <a:spcAft>
                <a:spcPts val="0"/>
              </a:spcAft>
              <a:buClr>
                <a:schemeClr val="dk1"/>
              </a:buClr>
              <a:buSzPts val="3000"/>
              <a:buFont typeface="Arial"/>
              <a:buNone/>
            </a:pPr>
            <a:r>
              <a:t/>
            </a:r>
            <a:endParaRPr b="0" i="0" sz="2400" u="none">
              <a:solidFill>
                <a:schemeClr val="dk1"/>
              </a:solidFill>
              <a:latin typeface="Calibri"/>
              <a:ea typeface="Calibri"/>
              <a:cs typeface="Calibri"/>
              <a:sym typeface="Calibri"/>
            </a:endParaRPr>
          </a:p>
          <a:p>
            <a:pPr indent="-152400" lvl="0" marL="342900" marR="0" rtl="0" algn="l">
              <a:spcBef>
                <a:spcPts val="600"/>
              </a:spcBef>
              <a:spcAft>
                <a:spcPts val="0"/>
              </a:spcAft>
              <a:buClr>
                <a:schemeClr val="dk1"/>
              </a:buClr>
              <a:buSzPts val="3000"/>
              <a:buFont typeface="Arial"/>
              <a:buNone/>
            </a:pPr>
            <a:r>
              <a:t/>
            </a:r>
            <a:endParaRPr b="0" i="0" sz="2400" u="none">
              <a:solidFill>
                <a:schemeClr val="dk1"/>
              </a:solidFill>
              <a:latin typeface="Calibri"/>
              <a:ea typeface="Calibri"/>
              <a:cs typeface="Calibri"/>
              <a:sym typeface="Calibri"/>
            </a:endParaRPr>
          </a:p>
        </p:txBody>
      </p:sp>
      <p:sp>
        <p:nvSpPr>
          <p:cNvPr id="102" name="Google Shape;102;p15"/>
          <p:cNvSpPr txBox="1"/>
          <p:nvPr/>
        </p:nvSpPr>
        <p:spPr>
          <a:xfrm>
            <a:off x="66038" y="4616644"/>
            <a:ext cx="80613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See also </a:t>
            </a:r>
            <a:r>
              <a:rPr lang="en-US" u="sng">
                <a:solidFill>
                  <a:schemeClr val="hlink"/>
                </a:solidFill>
                <a:latin typeface="Calibri"/>
                <a:ea typeface="Calibri"/>
                <a:cs typeface="Calibri"/>
                <a:sym typeface="Calibri"/>
                <a:hlinkClick r:id="rId3"/>
              </a:rPr>
              <a:t>WS-DL's celebration of </a:t>
            </a:r>
            <a:r>
              <a:rPr i="0" lang="en-US" sz="1400" u="sng">
                <a:solidFill>
                  <a:schemeClr val="hlink"/>
                </a:solidFill>
                <a:latin typeface="Calibri"/>
                <a:ea typeface="Calibri"/>
                <a:cs typeface="Calibri"/>
                <a:sym typeface="Calibri"/>
                <a:hlinkClick r:id="rId4"/>
              </a:rPr>
              <a:t>IA's 20 year anniversary</a:t>
            </a:r>
            <a:r>
              <a:rPr lang="en-US">
                <a:latin typeface="Calibri"/>
                <a:ea typeface="Calibri"/>
                <a:cs typeface="Calibri"/>
                <a:sym typeface="Calibri"/>
              </a:rPr>
              <a:t>, Nov 2016</a:t>
            </a:r>
            <a:endParaRPr>
              <a:latin typeface="Calibri"/>
              <a:ea typeface="Calibri"/>
              <a:cs typeface="Calibri"/>
              <a:sym typeface="Calibri"/>
            </a:endParaRPr>
          </a:p>
        </p:txBody>
      </p:sp>
      <p:sp>
        <p:nvSpPr>
          <p:cNvPr id="103" name="Google Shape;103;p1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Heroic solo efforts</a:t>
            </a:r>
            <a:endParaRPr/>
          </a:p>
        </p:txBody>
      </p:sp>
      <p:pic>
        <p:nvPicPr>
          <p:cNvPr descr="172 websites were set to be closed down by BBC to cut costs. Upon hearing that these sites would be deleted, an anonymous individual saved the sites for as little as $3.99." id="297" name="Google Shape;297;p42" title="Websites Saved"/>
          <p:cNvPicPr preferRelativeResize="0"/>
          <p:nvPr/>
        </p:nvPicPr>
        <p:blipFill rotWithShape="1">
          <a:blip r:embed="rId3">
            <a:alphaModFix/>
          </a:blip>
          <a:srcRect b="0" l="0" r="0" t="0"/>
          <a:stretch/>
        </p:blipFill>
        <p:spPr>
          <a:xfrm>
            <a:off x="2041900" y="1063375"/>
            <a:ext cx="5060224" cy="3314625"/>
          </a:xfrm>
          <a:prstGeom prst="rect">
            <a:avLst/>
          </a:prstGeom>
          <a:noFill/>
          <a:ln cap="flat" cmpd="sng" w="9525">
            <a:solidFill>
              <a:srgbClr val="000000"/>
            </a:solidFill>
            <a:prstDash val="solid"/>
            <a:round/>
            <a:headEnd len="sm" w="sm" type="none"/>
            <a:tailEnd len="sm" w="sm" type="none"/>
          </a:ln>
        </p:spPr>
      </p:pic>
      <p:sp>
        <p:nvSpPr>
          <p:cNvPr id="298" name="Google Shape;298;p42"/>
          <p:cNvSpPr txBox="1"/>
          <p:nvPr/>
        </p:nvSpPr>
        <p:spPr>
          <a:xfrm>
            <a:off x="533400" y="4410075"/>
            <a:ext cx="8361300" cy="435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i="0" lang="en-US" u="none">
                <a:solidFill>
                  <a:schemeClr val="dk1"/>
                </a:solidFill>
                <a:latin typeface="Calibri"/>
                <a:ea typeface="Calibri"/>
                <a:cs typeface="Calibri"/>
                <a:sym typeface="Calibri"/>
              </a:rPr>
              <a:t>good?  yes.  complete story?  no.</a:t>
            </a:r>
            <a:endParaRPr sz="1200">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600"/>
              <a:buFont typeface="Arial"/>
              <a:buNone/>
            </a:pPr>
            <a:r>
              <a:rPr i="0" lang="en-US" u="none">
                <a:solidFill>
                  <a:schemeClr val="dk1"/>
                </a:solidFill>
                <a:latin typeface="Calibri"/>
                <a:ea typeface="Calibri"/>
                <a:cs typeface="Calibri"/>
                <a:sym typeface="Calibri"/>
              </a:rPr>
              <a:t>1TB endowment = ~$4700:  R</a:t>
            </a:r>
            <a:r>
              <a:rPr lang="en-US">
                <a:solidFill>
                  <a:schemeClr val="dk1"/>
                </a:solidFill>
                <a:latin typeface="Calibri"/>
                <a:ea typeface="Calibri"/>
                <a:cs typeface="Calibri"/>
                <a:sym typeface="Calibri"/>
              </a:rPr>
              <a:t>osenthal, "</a:t>
            </a:r>
            <a:r>
              <a:rPr lang="en-US" u="sng">
                <a:solidFill>
                  <a:schemeClr val="hlink"/>
                </a:solidFill>
                <a:latin typeface="Calibri"/>
                <a:ea typeface="Calibri"/>
                <a:cs typeface="Calibri"/>
                <a:sym typeface="Calibri"/>
                <a:hlinkClick r:id="rId4"/>
              </a:rPr>
              <a:t>Paying for Long-Term Storage"</a:t>
            </a:r>
            <a:r>
              <a:rPr lang="en-US">
                <a:solidFill>
                  <a:schemeClr val="dk1"/>
                </a:solidFill>
                <a:latin typeface="Calibri"/>
                <a:ea typeface="Calibri"/>
                <a:cs typeface="Calibri"/>
                <a:sym typeface="Calibri"/>
              </a:rPr>
              <a:t>, Feb 2011 </a:t>
            </a:r>
            <a:endParaRPr sz="1200">
              <a:latin typeface="Calibri"/>
              <a:ea typeface="Calibri"/>
              <a:cs typeface="Calibri"/>
              <a:sym typeface="Calibri"/>
            </a:endParaRPr>
          </a:p>
        </p:txBody>
      </p:sp>
      <p:sp>
        <p:nvSpPr>
          <p:cNvPr id="299" name="Google Shape;299;p4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Who is archiving the Web?</a:t>
            </a:r>
            <a:endParaRPr/>
          </a:p>
        </p:txBody>
      </p:sp>
      <p:sp>
        <p:nvSpPr>
          <p:cNvPr id="305" name="Google Shape;305;p43"/>
          <p:cNvSpPr txBox="1"/>
          <p:nvPr>
            <p:ph idx="4294967295" type="body"/>
          </p:nvPr>
        </p:nvSpPr>
        <p:spPr>
          <a:xfrm>
            <a:off x="304800" y="1200150"/>
            <a:ext cx="5173800" cy="3394500"/>
          </a:xfrm>
          <a:prstGeom prst="rect">
            <a:avLst/>
          </a:prstGeom>
          <a:noFill/>
          <a:ln>
            <a:noFill/>
          </a:ln>
        </p:spPr>
        <p:txBody>
          <a:bodyPr anchorCtr="0" anchor="t" bIns="45700" lIns="91425" spcFirstLastPara="1" rIns="91425" wrap="square" tIns="45700">
            <a:noAutofit/>
          </a:bodyPr>
          <a:lstStyle/>
          <a:p>
            <a:pPr indent="-311150" lvl="0" marL="342900" marR="0" rtl="0" algn="l">
              <a:lnSpc>
                <a:spcPct val="100000"/>
              </a:lnSpc>
              <a:spcBef>
                <a:spcPts val="0"/>
              </a:spcBef>
              <a:spcAft>
                <a:spcPts val="0"/>
              </a:spcAft>
              <a:buClr>
                <a:schemeClr val="dk1"/>
              </a:buClr>
              <a:buSzPts val="2700"/>
              <a:buFont typeface="Arial"/>
              <a:buChar char="•"/>
            </a:pPr>
            <a:r>
              <a:rPr b="0" i="0" lang="en-US" sz="2700" u="none">
                <a:solidFill>
                  <a:schemeClr val="dk1"/>
                </a:solidFill>
                <a:latin typeface="Calibri"/>
                <a:ea typeface="Calibri"/>
                <a:cs typeface="Calibri"/>
                <a:sym typeface="Calibri"/>
              </a:rPr>
              <a:t>Internet Archive</a:t>
            </a:r>
            <a:endParaRPr sz="27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Founded by Brewster Kahle in 1996</a:t>
            </a:r>
            <a:endParaRPr sz="2300"/>
          </a:p>
          <a:p>
            <a:pPr indent="-254000" lvl="1" marL="74295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Largest web archive in the world (~</a:t>
            </a:r>
            <a:r>
              <a:rPr lang="en-US" sz="2300"/>
              <a:t>470B</a:t>
            </a:r>
            <a:r>
              <a:rPr b="0" i="0" lang="en-US" sz="2300" u="none" cap="none" strike="noStrike">
                <a:solidFill>
                  <a:schemeClr val="dk1"/>
                </a:solidFill>
                <a:latin typeface="Calibri"/>
                <a:ea typeface="Calibri"/>
                <a:cs typeface="Calibri"/>
                <a:sym typeface="Calibri"/>
              </a:rPr>
              <a:t> webpages)</a:t>
            </a:r>
            <a:endParaRPr sz="2300"/>
          </a:p>
          <a:p>
            <a:pPr indent="-222250" lvl="2" marL="1143000" marR="0" rtl="0" algn="l">
              <a:lnSpc>
                <a:spcPct val="100000"/>
              </a:lnSpc>
              <a:spcBef>
                <a:spcPts val="560"/>
              </a:spcBef>
              <a:spcAft>
                <a:spcPts val="0"/>
              </a:spcAft>
              <a:buClr>
                <a:schemeClr val="dk1"/>
              </a:buClr>
              <a:buSzPts val="2300"/>
              <a:buFont typeface="Arial"/>
              <a:buChar char="•"/>
            </a:pPr>
            <a:r>
              <a:rPr b="0" i="0" lang="en-US" sz="2300" u="none" cap="none" strike="noStrike">
                <a:solidFill>
                  <a:schemeClr val="dk1"/>
                </a:solidFill>
                <a:latin typeface="Calibri"/>
                <a:ea typeface="Calibri"/>
                <a:cs typeface="Calibri"/>
                <a:sym typeface="Calibri"/>
              </a:rPr>
              <a:t>Pages </a:t>
            </a:r>
            <a:r>
              <a:rPr lang="en-US" sz="2300"/>
              <a:t>a</a:t>
            </a:r>
            <a:r>
              <a:rPr b="0" i="0" lang="en-US" sz="2300" u="none" cap="none" strike="noStrike">
                <a:solidFill>
                  <a:schemeClr val="dk1"/>
                </a:solidFill>
                <a:latin typeface="Calibri"/>
                <a:ea typeface="Calibri"/>
                <a:cs typeface="Calibri"/>
                <a:sym typeface="Calibri"/>
              </a:rPr>
              <a:t>vailable to public via</a:t>
            </a:r>
            <a:r>
              <a:rPr lang="en-US" sz="2300"/>
              <a:t> the </a:t>
            </a:r>
            <a:r>
              <a:rPr b="0" i="0" lang="en-US" sz="2300" u="sng" cap="none" strike="noStrike">
                <a:solidFill>
                  <a:schemeClr val="hlink"/>
                </a:solidFill>
                <a:latin typeface="Calibri"/>
                <a:ea typeface="Calibri"/>
                <a:cs typeface="Calibri"/>
                <a:sym typeface="Calibri"/>
                <a:hlinkClick r:id="rId3"/>
              </a:rPr>
              <a:t>Wayback Machine</a:t>
            </a:r>
            <a:endParaRPr sz="2300"/>
          </a:p>
          <a:p>
            <a:pPr indent="-165100" lvl="0" marL="342900" marR="0" rtl="0" algn="l">
              <a:spcBef>
                <a:spcPts val="560"/>
              </a:spcBef>
              <a:spcAft>
                <a:spcPts val="0"/>
              </a:spcAft>
              <a:buClr>
                <a:schemeClr val="dk1"/>
              </a:buClr>
              <a:buSzPts val="2800"/>
              <a:buFont typeface="Arial"/>
              <a:buNone/>
            </a:pPr>
            <a:r>
              <a:t/>
            </a:r>
            <a:endParaRPr b="0" i="0" sz="2300" u="none" cap="none" strike="noStrike">
              <a:solidFill>
                <a:schemeClr val="dk1"/>
              </a:solidFill>
              <a:latin typeface="Calibri"/>
              <a:ea typeface="Calibri"/>
              <a:cs typeface="Calibri"/>
              <a:sym typeface="Calibri"/>
            </a:endParaRPr>
          </a:p>
        </p:txBody>
      </p:sp>
      <p:sp>
        <p:nvSpPr>
          <p:cNvPr id="306" name="Google Shape;306;p43"/>
          <p:cNvSpPr txBox="1"/>
          <p:nvPr/>
        </p:nvSpPr>
        <p:spPr>
          <a:xfrm>
            <a:off x="5913525" y="4572000"/>
            <a:ext cx="2729400" cy="275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Calibri"/>
              <a:buNone/>
            </a:pPr>
            <a:r>
              <a:rPr i="0" lang="en-US" sz="1600" u="none">
                <a:solidFill>
                  <a:schemeClr val="dk1"/>
                </a:solidFill>
                <a:latin typeface="Calibri"/>
                <a:ea typeface="Calibri"/>
                <a:cs typeface="Calibri"/>
                <a:sym typeface="Calibri"/>
              </a:rPr>
              <a:t>Image sources: </a:t>
            </a:r>
            <a:r>
              <a:rPr lang="en-US" sz="1600" u="sng">
                <a:solidFill>
                  <a:schemeClr val="hlink"/>
                </a:solidFill>
                <a:latin typeface="Calibri"/>
                <a:ea typeface="Calibri"/>
                <a:cs typeface="Calibri"/>
                <a:sym typeface="Calibri"/>
                <a:hlinkClick r:id="rId4"/>
              </a:rPr>
              <a:t>"About IA"</a:t>
            </a:r>
            <a:endParaRPr sz="1200">
              <a:latin typeface="Calibri"/>
              <a:ea typeface="Calibri"/>
              <a:cs typeface="Calibri"/>
              <a:sym typeface="Calibri"/>
            </a:endParaRPr>
          </a:p>
        </p:txBody>
      </p:sp>
      <p:sp>
        <p:nvSpPr>
          <p:cNvPr id="307" name="Google Shape;307;p43"/>
          <p:cNvSpPr txBox="1"/>
          <p:nvPr/>
        </p:nvSpPr>
        <p:spPr>
          <a:xfrm>
            <a:off x="691875" y="3691249"/>
            <a:ext cx="7610700" cy="780600"/>
          </a:xfrm>
          <a:prstGeom prst="rect">
            <a:avLst/>
          </a:prstGeom>
          <a:noFill/>
          <a:ln>
            <a:noFill/>
          </a:ln>
        </p:spPr>
        <p:txBody>
          <a:bodyPr anchorCtr="0" anchor="t" bIns="45700" lIns="91425" spcFirstLastPara="1" rIns="91425" wrap="square" tIns="45700">
            <a:noAutofit/>
          </a:bodyPr>
          <a:lstStyle/>
          <a:p>
            <a:pPr indent="19050" lvl="0" marL="0" marR="0" rtl="0" algn="l">
              <a:lnSpc>
                <a:spcPct val="100000"/>
              </a:lnSpc>
              <a:spcBef>
                <a:spcPts val="0"/>
              </a:spcBef>
              <a:spcAft>
                <a:spcPts val="0"/>
              </a:spcAft>
              <a:buClr>
                <a:schemeClr val="dk1"/>
              </a:buClr>
              <a:buSzPts val="2500"/>
              <a:buFont typeface="Calibri"/>
              <a:buChar char="-"/>
            </a:pPr>
            <a:r>
              <a:rPr lang="en-US" sz="2300">
                <a:solidFill>
                  <a:schemeClr val="dk1"/>
                </a:solidFill>
                <a:latin typeface="Calibri"/>
                <a:ea typeface="Calibri"/>
                <a:cs typeface="Calibri"/>
                <a:sym typeface="Calibri"/>
              </a:rPr>
              <a:t>200</a:t>
            </a:r>
            <a:r>
              <a:rPr b="0" i="0" lang="en-US" sz="2300" u="none">
                <a:solidFill>
                  <a:schemeClr val="dk1"/>
                </a:solidFill>
                <a:latin typeface="Calibri"/>
                <a:ea typeface="Calibri"/>
                <a:cs typeface="Calibri"/>
                <a:sym typeface="Calibri"/>
              </a:rPr>
              <a:t>k software</a:t>
            </a:r>
            <a:r>
              <a:rPr lang="en-US" sz="2300">
                <a:solidFill>
                  <a:schemeClr val="dk1"/>
                </a:solidFill>
                <a:latin typeface="Calibri"/>
                <a:ea typeface="Calibri"/>
                <a:cs typeface="Calibri"/>
                <a:sym typeface="Calibri"/>
              </a:rPr>
              <a:t> programs</a:t>
            </a:r>
            <a:r>
              <a:rPr b="0" i="0" lang="en-US" sz="2300" u="none">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20M</a:t>
            </a:r>
            <a:r>
              <a:rPr b="0" i="0" lang="en-US" sz="2300" u="none">
                <a:solidFill>
                  <a:schemeClr val="dk1"/>
                </a:solidFill>
                <a:latin typeface="Calibri"/>
                <a:ea typeface="Calibri"/>
                <a:cs typeface="Calibri"/>
                <a:sym typeface="Calibri"/>
              </a:rPr>
              <a:t> books, </a:t>
            </a:r>
            <a:r>
              <a:rPr lang="en-US" sz="2300">
                <a:solidFill>
                  <a:schemeClr val="dk1"/>
                </a:solidFill>
                <a:latin typeface="Calibri"/>
                <a:ea typeface="Calibri"/>
                <a:cs typeface="Calibri"/>
                <a:sym typeface="Calibri"/>
              </a:rPr>
              <a:t>4M videos</a:t>
            </a:r>
            <a:r>
              <a:rPr b="0" i="0" lang="en-US" sz="2300" u="none">
                <a:solidFill>
                  <a:schemeClr val="dk1"/>
                </a:solidFill>
                <a:latin typeface="Calibri"/>
                <a:ea typeface="Calibri"/>
                <a:cs typeface="Calibri"/>
                <a:sym typeface="Calibri"/>
              </a:rPr>
              <a:t>,</a:t>
            </a:r>
            <a:r>
              <a:rPr lang="en-US" sz="2300">
                <a:solidFill>
                  <a:schemeClr val="dk1"/>
                </a:solidFill>
                <a:latin typeface="Calibri"/>
                <a:ea typeface="Calibri"/>
                <a:cs typeface="Calibri"/>
                <a:sym typeface="Calibri"/>
              </a:rPr>
              <a:t> 4.5</a:t>
            </a:r>
            <a:r>
              <a:rPr b="0" i="0" lang="en-US" sz="2300" u="none">
                <a:solidFill>
                  <a:schemeClr val="dk1"/>
                </a:solidFill>
                <a:latin typeface="Calibri"/>
                <a:ea typeface="Calibri"/>
                <a:cs typeface="Calibri"/>
                <a:sym typeface="Calibri"/>
              </a:rPr>
              <a:t>M audio recordings, </a:t>
            </a:r>
            <a:r>
              <a:rPr lang="en-US" sz="2300">
                <a:solidFill>
                  <a:schemeClr val="dk1"/>
                </a:solidFill>
                <a:latin typeface="Calibri"/>
                <a:ea typeface="Calibri"/>
                <a:cs typeface="Calibri"/>
                <a:sym typeface="Calibri"/>
              </a:rPr>
              <a:t>3</a:t>
            </a:r>
            <a:r>
              <a:rPr b="0" i="0" lang="en-US" sz="2300" u="none">
                <a:solidFill>
                  <a:schemeClr val="dk1"/>
                </a:solidFill>
                <a:latin typeface="Calibri"/>
                <a:ea typeface="Calibri"/>
                <a:cs typeface="Calibri"/>
                <a:sym typeface="Calibri"/>
              </a:rPr>
              <a:t>M </a:t>
            </a:r>
            <a:r>
              <a:rPr lang="en-US" sz="2300">
                <a:solidFill>
                  <a:schemeClr val="dk1"/>
                </a:solidFill>
                <a:latin typeface="Calibri"/>
                <a:ea typeface="Calibri"/>
                <a:cs typeface="Calibri"/>
                <a:sym typeface="Calibri"/>
              </a:rPr>
              <a:t>images (as of Jan 2020)</a:t>
            </a:r>
            <a:endParaRPr sz="2300">
              <a:solidFill>
                <a:schemeClr val="dk1"/>
              </a:solidFill>
              <a:latin typeface="Calibri"/>
              <a:ea typeface="Calibri"/>
              <a:cs typeface="Calibri"/>
              <a:sym typeface="Calibri"/>
            </a:endParaRPr>
          </a:p>
        </p:txBody>
      </p:sp>
      <p:sp>
        <p:nvSpPr>
          <p:cNvPr id="308" name="Google Shape;308;p4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The column-fronted, sculpture-adorned building that the Internet Archive calls its headquarters." id="309" name="Google Shape;309;p43" title="Internet Archive Headquarters."/>
          <p:cNvPicPr preferRelativeResize="0"/>
          <p:nvPr/>
        </p:nvPicPr>
        <p:blipFill>
          <a:blip r:embed="rId5">
            <a:alphaModFix/>
          </a:blip>
          <a:stretch>
            <a:fillRect/>
          </a:stretch>
        </p:blipFill>
        <p:spPr>
          <a:xfrm>
            <a:off x="5635875" y="1093744"/>
            <a:ext cx="2512856" cy="1675238"/>
          </a:xfrm>
          <a:prstGeom prst="rect">
            <a:avLst/>
          </a:prstGeom>
          <a:noFill/>
          <a:ln>
            <a:noFill/>
          </a:ln>
        </p:spPr>
      </p:pic>
      <p:pic>
        <p:nvPicPr>
          <p:cNvPr descr="The columns, steps, and roof of the front of a building can be seen with the words &quot;Internet Archive&quot; written to the write of the depiction." id="310" name="Google Shape;310;p43" title="Logo for the Internet Archive"/>
          <p:cNvPicPr preferRelativeResize="0"/>
          <p:nvPr/>
        </p:nvPicPr>
        <p:blipFill>
          <a:blip r:embed="rId6">
            <a:alphaModFix/>
          </a:blip>
          <a:stretch>
            <a:fillRect/>
          </a:stretch>
        </p:blipFill>
        <p:spPr>
          <a:xfrm>
            <a:off x="6067425" y="2860950"/>
            <a:ext cx="1793081" cy="3571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descr="Blog page showcasing a recent update to the internet archives wayback machine, allowing users to traverse archived webpages from late 1996 to just a month before the release of the update. It went from serving a total of 150 billion URLs to searching 240 billion." id="315" name="Google Shape;315;p44" title="Wayback Machine Update - 1/9/2013"/>
          <p:cNvPicPr preferRelativeResize="0"/>
          <p:nvPr/>
        </p:nvPicPr>
        <p:blipFill rotWithShape="1">
          <a:blip r:embed="rId3">
            <a:alphaModFix/>
          </a:blip>
          <a:srcRect b="0" l="0" r="0" t="0"/>
          <a:stretch/>
        </p:blipFill>
        <p:spPr>
          <a:xfrm>
            <a:off x="1667875" y="90514"/>
            <a:ext cx="5808244" cy="3622294"/>
          </a:xfrm>
          <a:prstGeom prst="rect">
            <a:avLst/>
          </a:prstGeom>
          <a:noFill/>
          <a:ln>
            <a:noFill/>
          </a:ln>
        </p:spPr>
      </p:pic>
      <p:sp>
        <p:nvSpPr>
          <p:cNvPr id="316" name="Google Shape;316;p44"/>
          <p:cNvSpPr txBox="1"/>
          <p:nvPr/>
        </p:nvSpPr>
        <p:spPr>
          <a:xfrm>
            <a:off x="472350" y="3659200"/>
            <a:ext cx="8199300" cy="1210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i="0" lang="en-US" sz="1500" u="none">
                <a:solidFill>
                  <a:schemeClr val="dk1"/>
                </a:solidFill>
                <a:latin typeface="Calibri"/>
                <a:ea typeface="Calibri"/>
                <a:cs typeface="Calibri"/>
                <a:sym typeface="Calibri"/>
              </a:rPr>
              <a:t>85B in 2006: </a:t>
            </a:r>
            <a:r>
              <a:rPr lang="en-US" sz="1500" u="sng">
                <a:solidFill>
                  <a:schemeClr val="hlink"/>
                </a:solidFill>
                <a:latin typeface="Calibri"/>
                <a:ea typeface="Calibri"/>
                <a:cs typeface="Calibri"/>
                <a:sym typeface="Calibri"/>
                <a:hlinkClick r:id="rId4"/>
              </a:rPr>
              <a:t>Wayback Machine has 85 Billion Archived Webpages</a:t>
            </a:r>
            <a:r>
              <a:rPr i="0" lang="en-US" sz="1500" u="none">
                <a:solidFill>
                  <a:schemeClr val="dk1"/>
                </a:solidFill>
                <a:latin typeface="Calibri"/>
                <a:ea typeface="Calibri"/>
                <a:cs typeface="Calibri"/>
                <a:sym typeface="Calibri"/>
              </a:rPr>
              <a:t> </a:t>
            </a:r>
            <a:endParaRPr sz="15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rPr i="0" lang="en-US" sz="1500" u="none">
                <a:solidFill>
                  <a:schemeClr val="dk1"/>
                </a:solidFill>
                <a:latin typeface="Calibri"/>
                <a:ea typeface="Calibri"/>
                <a:cs typeface="Calibri"/>
                <a:sym typeface="Calibri"/>
              </a:rPr>
              <a:t>532B URIs, 279B pages in Jan 2017: </a:t>
            </a:r>
            <a:r>
              <a:rPr lang="en-US" sz="1500" u="sng">
                <a:solidFill>
                  <a:schemeClr val="hlink"/>
                </a:solidFill>
                <a:latin typeface="Calibri"/>
                <a:ea typeface="Calibri"/>
                <a:cs typeface="Calibri"/>
                <a:sym typeface="Calibri"/>
                <a:hlinkClick r:id="rId5"/>
              </a:rPr>
              <a:t>Brewster Kahle on Twitter, Jan 2018</a:t>
            </a:r>
            <a:r>
              <a:rPr i="0" lang="en-US" sz="1500" u="none">
                <a:solidFill>
                  <a:schemeClr val="dk1"/>
                </a:solidFill>
                <a:latin typeface="Calibri"/>
                <a:ea typeface="Calibri"/>
                <a:cs typeface="Calibri"/>
                <a:sym typeface="Calibri"/>
              </a:rPr>
              <a:t> </a:t>
            </a:r>
            <a:endParaRPr i="0" sz="1500" u="non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1500">
                <a:solidFill>
                  <a:schemeClr val="dk1"/>
                </a:solidFill>
                <a:latin typeface="Calibri"/>
                <a:ea typeface="Calibri"/>
                <a:cs typeface="Calibri"/>
                <a:sym typeface="Calibri"/>
              </a:rPr>
              <a:t>703</a:t>
            </a:r>
            <a:r>
              <a:rPr lang="en-US" sz="1500">
                <a:solidFill>
                  <a:schemeClr val="dk1"/>
                </a:solidFill>
                <a:latin typeface="Calibri"/>
                <a:ea typeface="Calibri"/>
                <a:cs typeface="Calibri"/>
                <a:sym typeface="Calibri"/>
              </a:rPr>
              <a:t>B URIs, Jan 2019: </a:t>
            </a:r>
            <a:r>
              <a:rPr lang="en-US" sz="1500" u="sng">
                <a:solidFill>
                  <a:schemeClr val="hlink"/>
                </a:solidFill>
                <a:latin typeface="Calibri"/>
                <a:ea typeface="Calibri"/>
                <a:cs typeface="Calibri"/>
                <a:sym typeface="Calibri"/>
                <a:hlinkClick r:id="rId6"/>
              </a:rPr>
              <a:t>Brewster Kahle on Twitter, Jan 2019</a:t>
            </a:r>
            <a:r>
              <a:rPr lang="en-US"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sz="1500">
                <a:solidFill>
                  <a:schemeClr val="dk1"/>
                </a:solidFill>
                <a:latin typeface="Calibri"/>
                <a:ea typeface="Calibri"/>
                <a:cs typeface="Calibri"/>
                <a:sym typeface="Calibri"/>
              </a:rPr>
              <a:t>881B URIs, Jan 2020: </a:t>
            </a:r>
            <a:r>
              <a:rPr lang="en-US" sz="1500" u="sng">
                <a:solidFill>
                  <a:schemeClr val="hlink"/>
                </a:solidFill>
                <a:latin typeface="Calibri"/>
                <a:ea typeface="Calibri"/>
                <a:cs typeface="Calibri"/>
                <a:sym typeface="Calibri"/>
                <a:hlinkClick r:id="rId7"/>
              </a:rPr>
              <a:t>Brewster Kahle on Twitter, Jan 2020</a:t>
            </a:r>
            <a:r>
              <a:rPr lang="en-US" sz="1500">
                <a:solidFill>
                  <a:schemeClr val="dk1"/>
                </a:solidFill>
                <a:latin typeface="Calibri"/>
                <a:ea typeface="Calibri"/>
                <a:cs typeface="Calibri"/>
                <a:sym typeface="Calibri"/>
              </a:rPr>
              <a:t>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b="1" lang="en-US" sz="1500">
                <a:solidFill>
                  <a:schemeClr val="dk1"/>
                </a:solidFill>
                <a:latin typeface="Calibri"/>
                <a:ea typeface="Calibri"/>
                <a:cs typeface="Calibri"/>
                <a:sym typeface="Calibri"/>
              </a:rPr>
              <a:t>468B pages, Sep 2020:</a:t>
            </a:r>
            <a:r>
              <a:rPr lang="en-US" sz="1500">
                <a:solidFill>
                  <a:schemeClr val="dk1"/>
                </a:solidFill>
                <a:latin typeface="Calibri"/>
                <a:ea typeface="Calibri"/>
                <a:cs typeface="Calibri"/>
                <a:sym typeface="Calibri"/>
              </a:rPr>
              <a:t> </a:t>
            </a:r>
            <a:r>
              <a:rPr lang="en-US" sz="1500" u="sng">
                <a:solidFill>
                  <a:schemeClr val="hlink"/>
                </a:solidFill>
                <a:latin typeface="Calibri"/>
                <a:ea typeface="Calibri"/>
                <a:cs typeface="Calibri"/>
                <a:sym typeface="Calibri"/>
                <a:hlinkClick r:id="rId8"/>
              </a:rPr>
              <a:t>Internet Archive on Twitter, Sep 2020</a:t>
            </a:r>
            <a:endParaRPr sz="1500">
              <a:solidFill>
                <a:schemeClr val="dk1"/>
              </a:solidFill>
              <a:latin typeface="Calibri"/>
              <a:ea typeface="Calibri"/>
              <a:cs typeface="Calibri"/>
              <a:sym typeface="Calibri"/>
            </a:endParaRPr>
          </a:p>
        </p:txBody>
      </p:sp>
      <p:sp>
        <p:nvSpPr>
          <p:cNvPr id="317" name="Google Shape;317;p4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24" name="Google Shape;324;p45"/>
          <p:cNvPicPr preferRelativeResize="0"/>
          <p:nvPr/>
        </p:nvPicPr>
        <p:blipFill>
          <a:blip r:embed="rId3">
            <a:alphaModFix/>
          </a:blip>
          <a:stretch>
            <a:fillRect/>
          </a:stretch>
        </p:blipFill>
        <p:spPr>
          <a:xfrm>
            <a:off x="1524775" y="196850"/>
            <a:ext cx="6830798" cy="4564857"/>
          </a:xfrm>
          <a:prstGeom prst="rect">
            <a:avLst/>
          </a:prstGeom>
          <a:noFill/>
          <a:ln>
            <a:noFill/>
          </a:ln>
        </p:spPr>
      </p:pic>
      <p:sp>
        <p:nvSpPr>
          <p:cNvPr id="325" name="Google Shape;325;p45"/>
          <p:cNvSpPr txBox="1"/>
          <p:nvPr/>
        </p:nvSpPr>
        <p:spPr>
          <a:xfrm>
            <a:off x="68700" y="4550481"/>
            <a:ext cx="4012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Books to Borrow</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The Internet archive, on top of archiving web pages, also archived arcade games between the 1970s and the 1990s. These however, are emulated using other software." id="332" name="Google Shape;332;p46" title="Internet Archive - Internet Arcade"/>
          <p:cNvPicPr preferRelativeResize="0"/>
          <p:nvPr/>
        </p:nvPicPr>
        <p:blipFill>
          <a:blip r:embed="rId3">
            <a:alphaModFix/>
          </a:blip>
          <a:stretch>
            <a:fillRect/>
          </a:stretch>
        </p:blipFill>
        <p:spPr>
          <a:xfrm>
            <a:off x="1639813" y="57213"/>
            <a:ext cx="5864352" cy="4641056"/>
          </a:xfrm>
          <a:prstGeom prst="rect">
            <a:avLst/>
          </a:prstGeom>
          <a:noFill/>
          <a:ln cap="flat" cmpd="sng" w="9525">
            <a:solidFill>
              <a:srgbClr val="000000"/>
            </a:solidFill>
            <a:prstDash val="solid"/>
            <a:round/>
            <a:headEnd len="sm" w="sm" type="none"/>
            <a:tailEnd len="sm" w="sm" type="none"/>
          </a:ln>
        </p:spPr>
      </p:pic>
      <p:sp>
        <p:nvSpPr>
          <p:cNvPr id="333" name="Google Shape;333;p46"/>
          <p:cNvSpPr txBox="1"/>
          <p:nvPr/>
        </p:nvSpPr>
        <p:spPr>
          <a:xfrm>
            <a:off x="68700" y="4550481"/>
            <a:ext cx="4012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Internet Arcade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39" name="Google Shape;339;p47"/>
          <p:cNvPicPr preferRelativeResize="0"/>
          <p:nvPr/>
        </p:nvPicPr>
        <p:blipFill>
          <a:blip r:embed="rId3">
            <a:alphaModFix/>
          </a:blip>
          <a:stretch>
            <a:fillRect/>
          </a:stretch>
        </p:blipFill>
        <p:spPr>
          <a:xfrm>
            <a:off x="1606800" y="-12"/>
            <a:ext cx="5930401" cy="4676439"/>
          </a:xfrm>
          <a:prstGeom prst="rect">
            <a:avLst/>
          </a:prstGeom>
          <a:noFill/>
          <a:ln cap="flat" cmpd="sng" w="9525">
            <a:solidFill>
              <a:srgbClr val="000000"/>
            </a:solidFill>
            <a:prstDash val="solid"/>
            <a:round/>
            <a:headEnd len="sm" w="sm" type="none"/>
            <a:tailEnd len="sm" w="sm" type="none"/>
          </a:ln>
        </p:spPr>
      </p:pic>
      <p:sp>
        <p:nvSpPr>
          <p:cNvPr id="340" name="Google Shape;340;p47"/>
          <p:cNvSpPr txBox="1"/>
          <p:nvPr/>
        </p:nvSpPr>
        <p:spPr>
          <a:xfrm>
            <a:off x="113975" y="4519625"/>
            <a:ext cx="2454900" cy="273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Internet Archive TV News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46" name="Google Shape;346;p48"/>
          <p:cNvPicPr preferRelativeResize="0"/>
          <p:nvPr/>
        </p:nvPicPr>
        <p:blipFill>
          <a:blip r:embed="rId3">
            <a:alphaModFix/>
          </a:blip>
          <a:stretch>
            <a:fillRect/>
          </a:stretch>
        </p:blipFill>
        <p:spPr>
          <a:xfrm>
            <a:off x="1710475" y="60563"/>
            <a:ext cx="5723049" cy="4641056"/>
          </a:xfrm>
          <a:prstGeom prst="rect">
            <a:avLst/>
          </a:prstGeom>
          <a:noFill/>
          <a:ln cap="flat" cmpd="sng" w="9525">
            <a:solidFill>
              <a:srgbClr val="000000"/>
            </a:solidFill>
            <a:prstDash val="solid"/>
            <a:round/>
            <a:headEnd len="sm" w="sm" type="none"/>
            <a:tailEnd len="sm" w="sm" type="none"/>
          </a:ln>
        </p:spPr>
      </p:pic>
      <p:sp>
        <p:nvSpPr>
          <p:cNvPr id="347" name="Google Shape;347;p48"/>
          <p:cNvSpPr txBox="1"/>
          <p:nvPr/>
        </p:nvSpPr>
        <p:spPr>
          <a:xfrm>
            <a:off x="37775" y="4519625"/>
            <a:ext cx="4410900" cy="350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Third Eye: API for Internet Archive TV News chyrons</a:t>
            </a: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Who is archiving the Web?</a:t>
            </a:r>
            <a:endParaRPr/>
          </a:p>
        </p:txBody>
      </p:sp>
      <p:sp>
        <p:nvSpPr>
          <p:cNvPr id="353" name="Google Shape;353;p49"/>
          <p:cNvSpPr txBox="1"/>
          <p:nvPr>
            <p:ph idx="4294967295" type="body"/>
          </p:nvPr>
        </p:nvSpPr>
        <p:spPr>
          <a:xfrm>
            <a:off x="457200" y="1063225"/>
            <a:ext cx="8229600" cy="38064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80000"/>
              </a:lnSpc>
              <a:spcBef>
                <a:spcPts val="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National libraries &amp; national archives, usually focusing on culturally significant web collections</a:t>
            </a:r>
            <a:endParaRPr sz="2600"/>
          </a:p>
          <a:p>
            <a:pPr indent="-285750" lvl="1" marL="742950" marR="0" rtl="0" algn="l">
              <a:lnSpc>
                <a:spcPct val="80000"/>
              </a:lnSpc>
              <a:spcBef>
                <a:spcPts val="560"/>
              </a:spcBef>
              <a:spcAft>
                <a:spcPts val="0"/>
              </a:spcAft>
              <a:buClr>
                <a:schemeClr val="dk1"/>
              </a:buClr>
              <a:buSzPts val="2600"/>
              <a:buFont typeface="Arial"/>
              <a:buChar char="–"/>
            </a:pPr>
            <a:r>
              <a:rPr b="0" i="0" lang="en-US" sz="2000" u="none" cap="none" strike="noStrike">
                <a:solidFill>
                  <a:schemeClr val="dk1"/>
                </a:solidFill>
                <a:latin typeface="Calibri"/>
                <a:ea typeface="Calibri"/>
                <a:cs typeface="Calibri"/>
                <a:sym typeface="Calibri"/>
              </a:rPr>
              <a:t>list from the IIPC: </a:t>
            </a:r>
            <a:r>
              <a:rPr lang="en-US" sz="1800" u="sng">
                <a:solidFill>
                  <a:schemeClr val="hlink"/>
                </a:solidFill>
                <a:hlinkClick r:id="rId3"/>
              </a:rPr>
              <a:t>Member Archives (page archived in 2017)</a:t>
            </a:r>
            <a:r>
              <a:rPr b="0" i="0" lang="en-US" sz="22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0" lvl="0" marL="342900" marR="0" rtl="0" algn="l">
              <a:lnSpc>
                <a:spcPct val="80000"/>
              </a:lnSpc>
              <a:spcBef>
                <a:spcPts val="600"/>
              </a:spcBef>
              <a:spcAft>
                <a:spcPts val="0"/>
              </a:spcAft>
              <a:buNone/>
            </a:pPr>
            <a:r>
              <a:t/>
            </a:r>
            <a:endParaRPr sz="2400"/>
          </a:p>
          <a:p>
            <a:pPr indent="-304800" lvl="0" marL="342900" marR="0" rtl="0" algn="l">
              <a:lnSpc>
                <a:spcPct val="80000"/>
              </a:lnSpc>
              <a:spcBef>
                <a:spcPts val="600"/>
              </a:spcBef>
              <a:spcAft>
                <a:spcPts val="0"/>
              </a:spcAft>
              <a:buClr>
                <a:schemeClr val="dk1"/>
              </a:buClr>
              <a:buSzPts val="2400"/>
              <a:buFont typeface="Arial"/>
              <a:buChar char="•"/>
            </a:pPr>
            <a:r>
              <a:rPr b="0" i="0" lang="en-US" sz="2400" u="none">
                <a:solidFill>
                  <a:schemeClr val="dk1"/>
                </a:solidFill>
                <a:latin typeface="Calibri"/>
                <a:ea typeface="Calibri"/>
                <a:cs typeface="Calibri"/>
                <a:sym typeface="Calibri"/>
              </a:rPr>
              <a:t>Commercial organizations</a:t>
            </a:r>
            <a:endParaRPr sz="26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Hanzo Archives: commercial web archiving tools</a:t>
            </a:r>
            <a:endParaRPr b="0" i="0" sz="2000" u="none" cap="none" strike="noStrike">
              <a:solidFill>
                <a:schemeClr val="dk1"/>
              </a:solidFill>
              <a:latin typeface="Calibri"/>
              <a:ea typeface="Calibri"/>
              <a:cs typeface="Calibri"/>
              <a:sym typeface="Calibri"/>
            </a:endParaRPr>
          </a:p>
          <a:p>
            <a:pPr indent="-203200" lvl="2" marL="1143000" marR="0" rtl="0" algn="l">
              <a:lnSpc>
                <a:spcPct val="80000"/>
              </a:lnSpc>
              <a:spcBef>
                <a:spcPts val="520"/>
              </a:spcBef>
              <a:spcAft>
                <a:spcPts val="0"/>
              </a:spcAft>
              <a:buSzPts val="2000"/>
              <a:buChar char="•"/>
            </a:pPr>
            <a:r>
              <a:rPr b="0" i="0" lang="en-US" sz="2000" u="none" cap="none" strike="noStrike">
                <a:solidFill>
                  <a:schemeClr val="dk1"/>
                </a:solidFill>
                <a:latin typeface="Calibri"/>
                <a:ea typeface="Calibri"/>
                <a:cs typeface="Calibri"/>
                <a:sym typeface="Calibri"/>
              </a:rPr>
              <a:t>ref: </a:t>
            </a:r>
            <a:r>
              <a:rPr lang="en-US" sz="2000" u="sng">
                <a:solidFill>
                  <a:schemeClr val="hlink"/>
                </a:solidFill>
                <a:hlinkClick r:id="rId4"/>
              </a:rPr>
              <a:t>Compliance Archiving</a:t>
            </a:r>
            <a:r>
              <a:rPr lang="en-US" sz="2000"/>
              <a:t> </a:t>
            </a:r>
            <a:endParaRPr sz="2000"/>
          </a:p>
          <a:p>
            <a:pPr indent="-247650" lvl="1" marL="742950" marR="0" rtl="0" algn="l">
              <a:lnSpc>
                <a:spcPct val="80000"/>
              </a:lnSpc>
              <a:spcBef>
                <a:spcPts val="52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Nextpoint: archiving service for organizations</a:t>
            </a:r>
            <a:endParaRPr b="0" i="0" sz="2000" u="none" cap="none" strike="noStrike">
              <a:solidFill>
                <a:schemeClr val="dk1"/>
              </a:solidFill>
              <a:latin typeface="Calibri"/>
              <a:ea typeface="Calibri"/>
              <a:cs typeface="Calibri"/>
              <a:sym typeface="Calibri"/>
            </a:endParaRPr>
          </a:p>
          <a:p>
            <a:pPr indent="-203200" lvl="2" marL="1143000" marR="0" rtl="0" algn="l">
              <a:lnSpc>
                <a:spcPct val="80000"/>
              </a:lnSpc>
              <a:spcBef>
                <a:spcPts val="520"/>
              </a:spcBef>
              <a:spcAft>
                <a:spcPts val="0"/>
              </a:spcAft>
              <a:buSzPts val="2000"/>
              <a:buChar char="•"/>
            </a:pPr>
            <a:r>
              <a:rPr b="0" i="0" lang="en-US" sz="2000" u="none" cap="none" strike="noStrike">
                <a:solidFill>
                  <a:schemeClr val="dk1"/>
                </a:solidFill>
                <a:latin typeface="Calibri"/>
                <a:ea typeface="Calibri"/>
                <a:cs typeface="Calibri"/>
                <a:sym typeface="Calibri"/>
              </a:rPr>
              <a:t>ref: </a:t>
            </a:r>
            <a:r>
              <a:rPr lang="en-US" sz="2000" u="sng">
                <a:solidFill>
                  <a:schemeClr val="hlink"/>
                </a:solidFill>
                <a:hlinkClick r:id="rId5"/>
              </a:rPr>
              <a:t>Automated Ediscovery Software / How It Works</a:t>
            </a:r>
            <a:r>
              <a:rPr lang="en-US" sz="2000"/>
              <a:t> </a:t>
            </a:r>
            <a:endParaRPr sz="2000"/>
          </a:p>
          <a:p>
            <a:pPr indent="-247650" lvl="1" marL="742950" rtl="0" algn="l">
              <a:spcBef>
                <a:spcPts val="560"/>
              </a:spcBef>
              <a:spcAft>
                <a:spcPts val="0"/>
              </a:spcAft>
              <a:buClr>
                <a:schemeClr val="dk1"/>
              </a:buClr>
              <a:buSzPts val="2000"/>
              <a:buFont typeface="Arial"/>
              <a:buChar char="–"/>
            </a:pPr>
            <a:r>
              <a:rPr lang="en-US" sz="2000"/>
              <a:t>PageFreezer: electronic records management</a:t>
            </a:r>
            <a:endParaRPr sz="2000"/>
          </a:p>
          <a:p>
            <a:pPr indent="-190500" lvl="2" marL="1143000" rtl="0" algn="l">
              <a:spcBef>
                <a:spcPts val="480"/>
              </a:spcBef>
              <a:spcAft>
                <a:spcPts val="0"/>
              </a:spcAft>
              <a:buSzPts val="1800"/>
              <a:buChar char="•"/>
            </a:pPr>
            <a:r>
              <a:rPr lang="en-US" sz="2000"/>
              <a:t>ref: </a:t>
            </a:r>
            <a:r>
              <a:rPr lang="en-US" sz="1800" u="sng">
                <a:solidFill>
                  <a:schemeClr val="hlink"/>
                </a:solidFill>
                <a:hlinkClick r:id="rId6"/>
              </a:rPr>
              <a:t>Pagefreezer Website Archiving Solutions</a:t>
            </a:r>
            <a:r>
              <a:rPr lang="en-US" sz="1800"/>
              <a:t> </a:t>
            </a:r>
            <a:endParaRPr sz="1800"/>
          </a:p>
        </p:txBody>
      </p:sp>
      <p:sp>
        <p:nvSpPr>
          <p:cNvPr id="354" name="Google Shape;354;p4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Other Players</a:t>
            </a:r>
            <a:endParaRPr/>
          </a:p>
        </p:txBody>
      </p:sp>
      <p:sp>
        <p:nvSpPr>
          <p:cNvPr id="360" name="Google Shape;360;p50"/>
          <p:cNvSpPr txBox="1"/>
          <p:nvPr>
            <p:ph idx="4294967295" type="body"/>
          </p:nvPr>
        </p:nvSpPr>
        <p:spPr>
          <a:xfrm>
            <a:off x="457200" y="1200150"/>
            <a:ext cx="8229600" cy="36696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100000"/>
              </a:lnSpc>
              <a:spcBef>
                <a:spcPts val="0"/>
              </a:spcBef>
              <a:spcAft>
                <a:spcPts val="0"/>
              </a:spcAft>
              <a:buClr>
                <a:schemeClr val="dk1"/>
              </a:buClr>
              <a:buSzPts val="2600"/>
              <a:buFont typeface="Arial"/>
              <a:buChar char="•"/>
            </a:pPr>
            <a:r>
              <a:rPr b="0" i="0" lang="en-US" sz="2600" u="none">
                <a:solidFill>
                  <a:schemeClr val="dk1"/>
                </a:solidFill>
                <a:latin typeface="Calibri"/>
                <a:ea typeface="Calibri"/>
                <a:cs typeface="Calibri"/>
                <a:sym typeface="Calibri"/>
              </a:rPr>
              <a:t>Free on-demand archiving (page-at-a-time model, not a crawler)</a:t>
            </a:r>
            <a:endParaRPr sz="2600"/>
          </a:p>
          <a:p>
            <a:pPr indent="-247650" lvl="1" marL="742950" marR="0" rtl="0" algn="l">
              <a:lnSpc>
                <a:spcPct val="100000"/>
              </a:lnSpc>
              <a:spcBef>
                <a:spcPts val="560"/>
              </a:spcBef>
              <a:spcAft>
                <a:spcPts val="0"/>
              </a:spcAft>
              <a:buClr>
                <a:schemeClr val="dk1"/>
              </a:buClr>
              <a:buSzPts val="2200"/>
              <a:buFont typeface="Arial"/>
              <a:buChar char="–"/>
            </a:pPr>
            <a:r>
              <a:rPr lang="en-US" sz="2200" u="sng">
                <a:solidFill>
                  <a:schemeClr val="hlink"/>
                </a:solidFill>
                <a:hlinkClick r:id="rId3"/>
              </a:rPr>
              <a:t>Conifer</a:t>
            </a:r>
            <a:endParaRPr sz="2200"/>
          </a:p>
          <a:p>
            <a:pPr indent="-215900" lvl="2" marL="1143000" marR="0" rtl="0" algn="l">
              <a:lnSpc>
                <a:spcPct val="100000"/>
              </a:lnSpc>
              <a:spcBef>
                <a:spcPts val="560"/>
              </a:spcBef>
              <a:spcAft>
                <a:spcPts val="0"/>
              </a:spcAft>
              <a:buClr>
                <a:schemeClr val="dk1"/>
              </a:buClr>
              <a:buSzPts val="2200"/>
              <a:buFont typeface="Arial"/>
              <a:buChar char="•"/>
            </a:pPr>
            <a:r>
              <a:rPr lang="en-US" sz="1800"/>
              <a:t>used to be </a:t>
            </a:r>
            <a:r>
              <a:rPr lang="en-US" sz="1800"/>
              <a:t>webrecorder.io</a:t>
            </a:r>
            <a:endParaRPr sz="1800"/>
          </a:p>
          <a:p>
            <a:pPr indent="-247650" lvl="1" marL="742950" marR="0" rtl="0" algn="l">
              <a:lnSpc>
                <a:spcPct val="100000"/>
              </a:lnSpc>
              <a:spcBef>
                <a:spcPts val="560"/>
              </a:spcBef>
              <a:spcAft>
                <a:spcPts val="0"/>
              </a:spcAft>
              <a:buClr>
                <a:schemeClr val="dk1"/>
              </a:buClr>
              <a:buSzPts val="2200"/>
              <a:buFont typeface="Arial"/>
              <a:buChar char="–"/>
            </a:pPr>
            <a:r>
              <a:rPr b="0" i="0" lang="en-US" sz="2200" u="sng" cap="none" strike="noStrike">
                <a:solidFill>
                  <a:schemeClr val="hlink"/>
                </a:solidFill>
                <a:latin typeface="Calibri"/>
                <a:ea typeface="Calibri"/>
                <a:cs typeface="Calibri"/>
                <a:sym typeface="Calibri"/>
                <a:hlinkClick r:id="rId4"/>
              </a:rPr>
              <a:t>WebCite</a:t>
            </a:r>
            <a:endParaRPr sz="2200"/>
          </a:p>
          <a:p>
            <a:pPr indent="-190500" lvl="2" marL="1143000" marR="0" rtl="0" algn="l">
              <a:lnSpc>
                <a:spcPct val="100000"/>
              </a:lnSpc>
              <a:spcBef>
                <a:spcPts val="560"/>
              </a:spcBef>
              <a:spcAft>
                <a:spcPts val="0"/>
              </a:spcAft>
              <a:buSzPts val="1800"/>
              <a:buChar char="•"/>
            </a:pPr>
            <a:r>
              <a:rPr lang="en-US" sz="1800"/>
              <a:t>but no longer accepting new pages</a:t>
            </a:r>
            <a:endParaRPr sz="1800"/>
          </a:p>
          <a:p>
            <a:pPr indent="-247650" lvl="1" marL="742950" marR="0" rtl="0" algn="l">
              <a:lnSpc>
                <a:spcPct val="100000"/>
              </a:lnSpc>
              <a:spcBef>
                <a:spcPts val="560"/>
              </a:spcBef>
              <a:spcAft>
                <a:spcPts val="0"/>
              </a:spcAft>
              <a:buClr>
                <a:schemeClr val="dk1"/>
              </a:buClr>
              <a:buSzPts val="2200"/>
              <a:buFont typeface="Arial"/>
              <a:buChar char="–"/>
            </a:pPr>
            <a:r>
              <a:rPr b="0" i="0" lang="en-US" sz="2200" u="sng" cap="none" strike="noStrike">
                <a:solidFill>
                  <a:schemeClr val="hlink"/>
                </a:solidFill>
                <a:latin typeface="Calibri"/>
                <a:ea typeface="Calibri"/>
                <a:cs typeface="Calibri"/>
                <a:sym typeface="Calibri"/>
                <a:hlinkClick r:id="rId5"/>
              </a:rPr>
              <a:t>archive.is</a:t>
            </a:r>
            <a:endParaRPr sz="2200"/>
          </a:p>
          <a:p>
            <a:pPr indent="-247650" lvl="1" marL="742950" marR="0" rtl="0" algn="l">
              <a:lnSpc>
                <a:spcPct val="100000"/>
              </a:lnSpc>
              <a:spcBef>
                <a:spcPts val="560"/>
              </a:spcBef>
              <a:spcAft>
                <a:spcPts val="0"/>
              </a:spcAft>
              <a:buClr>
                <a:schemeClr val="dk1"/>
              </a:buClr>
              <a:buSzPts val="2200"/>
              <a:buFont typeface="Arial"/>
              <a:buChar char="–"/>
            </a:pPr>
            <a:r>
              <a:rPr lang="en-US" sz="2200" u="sng">
                <a:solidFill>
                  <a:schemeClr val="hlink"/>
                </a:solidFill>
                <a:hlinkClick r:id="rId6"/>
              </a:rPr>
              <a:t>freezePage</a:t>
            </a:r>
            <a:r>
              <a:rPr b="0" i="0" lang="en-US" sz="2200" u="none" cap="none" strike="noStrike">
                <a:solidFill>
                  <a:schemeClr val="dk1"/>
                </a:solidFill>
                <a:latin typeface="Calibri"/>
                <a:ea typeface="Calibri"/>
                <a:cs typeface="Calibri"/>
                <a:sym typeface="Calibri"/>
              </a:rPr>
              <a:t> </a:t>
            </a:r>
            <a:endParaRPr sz="2200"/>
          </a:p>
          <a:p>
            <a:pPr indent="-247650" lvl="1" marL="742950" marR="0" rtl="0" algn="l">
              <a:lnSpc>
                <a:spcPct val="100000"/>
              </a:lnSpc>
              <a:spcBef>
                <a:spcPts val="560"/>
              </a:spcBef>
              <a:spcAft>
                <a:spcPts val="0"/>
              </a:spcAft>
              <a:buClr>
                <a:schemeClr val="dk1"/>
              </a:buClr>
              <a:buSzPts val="2200"/>
              <a:buFont typeface="Arial"/>
              <a:buChar char="–"/>
            </a:pPr>
            <a:r>
              <a:rPr lang="en-US" sz="2200" u="sng">
                <a:solidFill>
                  <a:schemeClr val="hlink"/>
                </a:solidFill>
                <a:hlinkClick r:id="rId7"/>
              </a:rPr>
              <a:t>Perma.cc</a:t>
            </a:r>
            <a:r>
              <a:rPr lang="en-US" sz="2200"/>
              <a:t> </a:t>
            </a:r>
            <a:endParaRPr sz="2200"/>
          </a:p>
        </p:txBody>
      </p:sp>
      <p:sp>
        <p:nvSpPr>
          <p:cNvPr id="361" name="Google Shape;361;p5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descr="cdlib-logo" id="366" name="Google Shape;366;p51"/>
          <p:cNvPicPr preferRelativeResize="0"/>
          <p:nvPr/>
        </p:nvPicPr>
        <p:blipFill rotWithShape="1">
          <a:blip r:embed="rId3">
            <a:alphaModFix/>
          </a:blip>
          <a:srcRect b="0" l="0" r="0" t="0"/>
          <a:stretch/>
        </p:blipFill>
        <p:spPr>
          <a:xfrm>
            <a:off x="1981200" y="3028950"/>
            <a:ext cx="2252663" cy="288131"/>
          </a:xfrm>
          <a:prstGeom prst="rect">
            <a:avLst/>
          </a:prstGeom>
          <a:noFill/>
          <a:ln>
            <a:noFill/>
          </a:ln>
        </p:spPr>
      </p:pic>
      <p:sp>
        <p:nvSpPr>
          <p:cNvPr id="367" name="Google Shape;367;p5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Long Tail of Archives</a:t>
            </a:r>
            <a:endParaRPr/>
          </a:p>
        </p:txBody>
      </p:sp>
      <p:pic>
        <p:nvPicPr>
          <p:cNvPr descr="800px-Long_tail" id="368" name="Google Shape;368;p51"/>
          <p:cNvPicPr preferRelativeResize="0"/>
          <p:nvPr/>
        </p:nvPicPr>
        <p:blipFill rotWithShape="1">
          <a:blip r:embed="rId4">
            <a:alphaModFix/>
          </a:blip>
          <a:srcRect b="0" l="0" r="0" t="0"/>
          <a:stretch/>
        </p:blipFill>
        <p:spPr>
          <a:xfrm>
            <a:off x="1441450" y="1401365"/>
            <a:ext cx="5380434" cy="2796777"/>
          </a:xfrm>
          <a:prstGeom prst="rect">
            <a:avLst/>
          </a:prstGeom>
          <a:noFill/>
          <a:ln>
            <a:noFill/>
          </a:ln>
        </p:spPr>
      </p:pic>
      <p:pic>
        <p:nvPicPr>
          <p:cNvPr descr="ia-logo" id="369" name="Google Shape;369;p51"/>
          <p:cNvPicPr preferRelativeResize="0"/>
          <p:nvPr/>
        </p:nvPicPr>
        <p:blipFill rotWithShape="1">
          <a:blip r:embed="rId5">
            <a:alphaModFix/>
          </a:blip>
          <a:srcRect b="0" l="0" r="0" t="0"/>
          <a:stretch/>
        </p:blipFill>
        <p:spPr>
          <a:xfrm>
            <a:off x="1676400" y="1657350"/>
            <a:ext cx="628650" cy="523875"/>
          </a:xfrm>
          <a:prstGeom prst="rect">
            <a:avLst/>
          </a:prstGeom>
          <a:noFill/>
          <a:ln>
            <a:noFill/>
          </a:ln>
        </p:spPr>
      </p:pic>
      <p:pic>
        <p:nvPicPr>
          <p:cNvPr descr="archive-it-logo" id="370" name="Google Shape;370;p51"/>
          <p:cNvPicPr preferRelativeResize="0"/>
          <p:nvPr/>
        </p:nvPicPr>
        <p:blipFill rotWithShape="1">
          <a:blip r:embed="rId6">
            <a:alphaModFix/>
          </a:blip>
          <a:srcRect b="0" l="0" r="0" t="0"/>
          <a:stretch/>
        </p:blipFill>
        <p:spPr>
          <a:xfrm>
            <a:off x="1828800" y="2400300"/>
            <a:ext cx="523875" cy="470296"/>
          </a:xfrm>
          <a:prstGeom prst="rect">
            <a:avLst/>
          </a:prstGeom>
          <a:noFill/>
          <a:ln>
            <a:noFill/>
          </a:ln>
        </p:spPr>
      </p:pic>
      <p:pic>
        <p:nvPicPr>
          <p:cNvPr descr="webcite-logo" id="371" name="Google Shape;371;p51"/>
          <p:cNvPicPr preferRelativeResize="0"/>
          <p:nvPr/>
        </p:nvPicPr>
        <p:blipFill rotWithShape="1">
          <a:blip r:embed="rId7">
            <a:alphaModFix/>
          </a:blip>
          <a:srcRect b="0" l="0" r="0" t="0"/>
          <a:stretch/>
        </p:blipFill>
        <p:spPr>
          <a:xfrm>
            <a:off x="2944550" y="3475250"/>
            <a:ext cx="857250" cy="266700"/>
          </a:xfrm>
          <a:prstGeom prst="rect">
            <a:avLst/>
          </a:prstGeom>
          <a:noFill/>
          <a:ln>
            <a:noFill/>
          </a:ln>
        </p:spPr>
      </p:pic>
      <p:pic>
        <p:nvPicPr>
          <p:cNvPr descr="ukwa-logo" id="372" name="Google Shape;372;p51"/>
          <p:cNvPicPr preferRelativeResize="0"/>
          <p:nvPr/>
        </p:nvPicPr>
        <p:blipFill rotWithShape="1">
          <a:blip r:embed="rId8">
            <a:alphaModFix/>
          </a:blip>
          <a:srcRect b="0" l="0" r="0" t="0"/>
          <a:stretch/>
        </p:blipFill>
        <p:spPr>
          <a:xfrm>
            <a:off x="5481075" y="3429000"/>
            <a:ext cx="732234" cy="488156"/>
          </a:xfrm>
          <a:prstGeom prst="rect">
            <a:avLst/>
          </a:prstGeom>
          <a:noFill/>
          <a:ln>
            <a:noFill/>
          </a:ln>
        </p:spPr>
      </p:pic>
      <p:pic>
        <p:nvPicPr>
          <p:cNvPr descr="uk-nat-arc-logo" id="373" name="Google Shape;373;p51"/>
          <p:cNvPicPr preferRelativeResize="0"/>
          <p:nvPr/>
        </p:nvPicPr>
        <p:blipFill rotWithShape="1">
          <a:blip r:embed="rId9">
            <a:alphaModFix/>
          </a:blip>
          <a:srcRect b="0" l="0" r="0" t="0"/>
          <a:stretch/>
        </p:blipFill>
        <p:spPr>
          <a:xfrm>
            <a:off x="4023600" y="3629413"/>
            <a:ext cx="1351359" cy="195263"/>
          </a:xfrm>
          <a:prstGeom prst="rect">
            <a:avLst/>
          </a:prstGeom>
          <a:noFill/>
          <a:ln>
            <a:noFill/>
          </a:ln>
        </p:spPr>
      </p:pic>
      <p:sp>
        <p:nvSpPr>
          <p:cNvPr id="374" name="Google Shape;374;p51"/>
          <p:cNvSpPr txBox="1"/>
          <p:nvPr/>
        </p:nvSpPr>
        <p:spPr>
          <a:xfrm>
            <a:off x="6250062" y="3695700"/>
            <a:ext cx="11748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600" u="sng">
                <a:solidFill>
                  <a:schemeClr val="hlink"/>
                </a:solidFill>
                <a:latin typeface="Arial"/>
                <a:ea typeface="Arial"/>
                <a:cs typeface="Arial"/>
                <a:sym typeface="Arial"/>
                <a:hlinkClick r:id="rId10"/>
              </a:rPr>
              <a:t>Archive.is</a:t>
            </a:r>
            <a:endParaRPr sz="1200"/>
          </a:p>
        </p:txBody>
      </p:sp>
      <p:sp>
        <p:nvSpPr>
          <p:cNvPr id="375" name="Google Shape;375;p5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Why Care About The Past?</a:t>
            </a:r>
            <a:endParaRPr/>
          </a:p>
        </p:txBody>
      </p:sp>
      <p:sp>
        <p:nvSpPr>
          <p:cNvPr id="109" name="Google Shape;109;p16"/>
          <p:cNvSpPr txBox="1"/>
          <p:nvPr/>
        </p:nvSpPr>
        <p:spPr>
          <a:xfrm>
            <a:off x="762000" y="1371600"/>
            <a:ext cx="7812000" cy="206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i="0" lang="en-US" sz="2100" u="none">
                <a:solidFill>
                  <a:schemeClr val="dk1"/>
                </a:solidFill>
                <a:latin typeface="Calibri"/>
                <a:ea typeface="Calibri"/>
                <a:cs typeface="Calibri"/>
                <a:sym typeface="Calibri"/>
              </a:rPr>
              <a:t>From an anonymous WWW 2010 reviewer about our </a:t>
            </a:r>
            <a:endParaRPr sz="1500">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2000"/>
              <a:buFont typeface="Arial"/>
              <a:buNone/>
            </a:pPr>
            <a:r>
              <a:rPr i="0" lang="en-US" sz="2100" u="none">
                <a:solidFill>
                  <a:schemeClr val="dk1"/>
                </a:solidFill>
                <a:latin typeface="Calibri"/>
                <a:ea typeface="Calibri"/>
                <a:cs typeface="Calibri"/>
                <a:sym typeface="Calibri"/>
              </a:rPr>
              <a:t>Memento paper (</a:t>
            </a:r>
            <a:r>
              <a:rPr i="1" lang="en-US" sz="2100" u="none">
                <a:solidFill>
                  <a:schemeClr val="dk1"/>
                </a:solidFill>
                <a:latin typeface="Calibri"/>
                <a:ea typeface="Calibri"/>
                <a:cs typeface="Calibri"/>
                <a:sym typeface="Calibri"/>
              </a:rPr>
              <a:t>emphasis</a:t>
            </a:r>
            <a:r>
              <a:rPr i="0" lang="en-US" sz="2100" u="none">
                <a:solidFill>
                  <a:schemeClr val="dk1"/>
                </a:solidFill>
                <a:latin typeface="Calibri"/>
                <a:ea typeface="Calibri"/>
                <a:cs typeface="Calibri"/>
                <a:sym typeface="Calibri"/>
              </a:rPr>
              <a:t> </a:t>
            </a:r>
            <a:r>
              <a:rPr i="0" lang="en-US" sz="2100" u="none">
                <a:solidFill>
                  <a:schemeClr val="dk1"/>
                </a:solidFill>
                <a:latin typeface="Calibri"/>
                <a:ea typeface="Calibri"/>
                <a:cs typeface="Calibri"/>
                <a:sym typeface="Calibri"/>
              </a:rPr>
              <a:t>mine</a:t>
            </a:r>
            <a:r>
              <a:rPr i="0" lang="en-US" sz="2100" u="none">
                <a:solidFill>
                  <a:schemeClr val="dk1"/>
                </a:solidFill>
                <a:latin typeface="Calibri"/>
                <a:ea typeface="Calibri"/>
                <a:cs typeface="Calibri"/>
                <a:sym typeface="Calibri"/>
              </a:rPr>
              <a:t>):</a:t>
            </a:r>
            <a:endParaRPr sz="1500">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2000"/>
              <a:buFont typeface="Arial"/>
              <a:buNone/>
            </a:pPr>
            <a:r>
              <a:t/>
            </a:r>
            <a:endParaRPr i="0" sz="2100" u="non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chemeClr val="dk1"/>
              </a:buClr>
              <a:buSzPts val="2000"/>
              <a:buFont typeface="Arial"/>
              <a:buNone/>
            </a:pPr>
            <a:r>
              <a:rPr i="0" lang="en-US" sz="2100" u="none">
                <a:solidFill>
                  <a:schemeClr val="dk1"/>
                </a:solidFill>
                <a:latin typeface="Calibri"/>
                <a:ea typeface="Calibri"/>
                <a:cs typeface="Calibri"/>
                <a:sym typeface="Calibri"/>
              </a:rPr>
              <a:t>"Is [sic] there any statistics to show that many or a good number of Web </a:t>
            </a:r>
            <a:r>
              <a:rPr i="1" lang="en-US" sz="2100" u="none">
                <a:solidFill>
                  <a:schemeClr val="dk1"/>
                </a:solidFill>
                <a:latin typeface="Calibri"/>
                <a:ea typeface="Calibri"/>
                <a:cs typeface="Calibri"/>
                <a:sym typeface="Calibri"/>
              </a:rPr>
              <a:t>users would like to get obsolete data or resources? </a:t>
            </a:r>
            <a:r>
              <a:rPr i="0" lang="en-US" sz="2100" u="none">
                <a:solidFill>
                  <a:schemeClr val="dk1"/>
                </a:solidFill>
                <a:latin typeface="Calibri"/>
                <a:ea typeface="Calibri"/>
                <a:cs typeface="Calibri"/>
                <a:sym typeface="Calibri"/>
              </a:rPr>
              <a:t>"</a:t>
            </a:r>
            <a:endParaRPr sz="1500">
              <a:latin typeface="Calibri"/>
              <a:ea typeface="Calibri"/>
              <a:cs typeface="Calibri"/>
              <a:sym typeface="Calibri"/>
            </a:endParaRPr>
          </a:p>
        </p:txBody>
      </p:sp>
      <p:sp>
        <p:nvSpPr>
          <p:cNvPr id="110" name="Google Shape;110;p16"/>
          <p:cNvSpPr txBox="1"/>
          <p:nvPr/>
        </p:nvSpPr>
        <p:spPr>
          <a:xfrm>
            <a:off x="796800" y="3604025"/>
            <a:ext cx="7550400" cy="40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i="0" lang="en-US" sz="2000" u="none">
                <a:solidFill>
                  <a:schemeClr val="dk1"/>
                </a:solidFill>
                <a:latin typeface="Calibri"/>
                <a:ea typeface="Calibri"/>
                <a:cs typeface="Calibri"/>
                <a:sym typeface="Calibri"/>
              </a:rPr>
              <a:t>one answer: replay of contemporary pages &gt;&gt; summary pages</a:t>
            </a:r>
            <a:endParaRPr>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a:latin typeface="Calibri"/>
              <a:ea typeface="Calibri"/>
              <a:cs typeface="Calibri"/>
              <a:sym typeface="Calibri"/>
            </a:endParaRPr>
          </a:p>
        </p:txBody>
      </p:sp>
      <p:sp>
        <p:nvSpPr>
          <p:cNvPr id="111" name="Google Shape;111;p1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2" name="Google Shape;112;p16"/>
          <p:cNvSpPr txBox="1"/>
          <p:nvPr/>
        </p:nvSpPr>
        <p:spPr>
          <a:xfrm>
            <a:off x="0" y="4467675"/>
            <a:ext cx="64620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Ref: Nelson and Weigle, </a:t>
            </a:r>
            <a:r>
              <a:rPr lang="en-US" u="sng">
                <a:solidFill>
                  <a:schemeClr val="hlink"/>
                </a:solidFill>
                <a:latin typeface="Calibri"/>
                <a:ea typeface="Calibri"/>
                <a:cs typeface="Calibri"/>
                <a:sym typeface="Calibri"/>
                <a:hlinkClick r:id="rId3"/>
              </a:rPr>
              <a:t>"Why Care About the Past?"</a:t>
            </a:r>
            <a:r>
              <a:rPr lang="en-US">
                <a:latin typeface="Calibri"/>
                <a:ea typeface="Calibri"/>
                <a:cs typeface="Calibri"/>
                <a:sym typeface="Calibri"/>
              </a:rPr>
              <a:t> (slides)</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Plot that shows the correlation between the size of an example and the results received when querying a certain number of archives. The chart shows that even querying on a small number of archives produces good results and you do not need to query them all." id="380" name="Google Shape;380;p52" title="Archive Queries"/>
          <p:cNvPicPr preferRelativeResize="0"/>
          <p:nvPr/>
        </p:nvPicPr>
        <p:blipFill rotWithShape="1">
          <a:blip r:embed="rId3">
            <a:alphaModFix/>
          </a:blip>
          <a:srcRect b="0" l="0" r="0" t="0"/>
          <a:stretch/>
        </p:blipFill>
        <p:spPr>
          <a:xfrm>
            <a:off x="1514475" y="792375"/>
            <a:ext cx="6115051" cy="3763565"/>
          </a:xfrm>
          <a:prstGeom prst="rect">
            <a:avLst/>
          </a:prstGeom>
          <a:noFill/>
          <a:ln>
            <a:noFill/>
          </a:ln>
        </p:spPr>
      </p:pic>
      <p:sp>
        <p:nvSpPr>
          <p:cNvPr id="381" name="Google Shape;381;p52"/>
          <p:cNvSpPr txBox="1"/>
          <p:nvPr>
            <p:ph type="title"/>
          </p:nvPr>
        </p:nvSpPr>
        <p:spPr>
          <a:xfrm>
            <a:off x="533400" y="45720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Using Only Top-k Archives </a:t>
            </a:r>
            <a:br>
              <a:rPr b="0" i="0" lang="en-US" sz="2800" u="none" cap="none" strike="noStrike">
                <a:solidFill>
                  <a:srgbClr val="000000"/>
                </a:solidFill>
                <a:latin typeface="Arial"/>
                <a:ea typeface="Arial"/>
                <a:cs typeface="Arial"/>
                <a:sym typeface="Arial"/>
              </a:rPr>
            </a:br>
            <a:r>
              <a:rPr b="0" i="0" lang="en-US" sz="2800" u="none" cap="none" strike="noStrike">
                <a:solidFill>
                  <a:srgbClr val="000000"/>
                </a:solidFill>
                <a:latin typeface="Arial"/>
                <a:ea typeface="Arial"/>
                <a:cs typeface="Arial"/>
                <a:sym typeface="Arial"/>
              </a:rPr>
              <a:t>for URI Lookup Yields Good Results</a:t>
            </a:r>
            <a:endParaRPr/>
          </a:p>
        </p:txBody>
      </p:sp>
      <p:sp>
        <p:nvSpPr>
          <p:cNvPr id="382" name="Google Shape;382;p52"/>
          <p:cNvSpPr txBox="1"/>
          <p:nvPr/>
        </p:nvSpPr>
        <p:spPr>
          <a:xfrm>
            <a:off x="177100" y="4404200"/>
            <a:ext cx="7178700" cy="51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i="0" lang="en-US" sz="1400" u="none">
                <a:solidFill>
                  <a:schemeClr val="dk1"/>
                </a:solidFill>
                <a:latin typeface="Calibri"/>
                <a:ea typeface="Calibri"/>
                <a:cs typeface="Calibri"/>
                <a:sym typeface="Calibri"/>
              </a:rPr>
              <a:t>Even when there are 100s of archives, we only need to talk to a few.</a:t>
            </a:r>
            <a:endParaRPr i="0" sz="1400" u="non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400"/>
              <a:buFont typeface="Arial"/>
              <a:buNone/>
            </a:pPr>
            <a:r>
              <a:rPr lang="en-US">
                <a:solidFill>
                  <a:schemeClr val="dk1"/>
                </a:solidFill>
                <a:latin typeface="Calibri"/>
                <a:ea typeface="Calibri"/>
                <a:cs typeface="Calibri"/>
                <a:sym typeface="Calibri"/>
              </a:rPr>
              <a:t>see: </a:t>
            </a:r>
            <a:r>
              <a:rPr lang="en-US" u="sng">
                <a:solidFill>
                  <a:schemeClr val="hlink"/>
                </a:solidFill>
                <a:latin typeface="Calibri"/>
                <a:ea typeface="Calibri"/>
                <a:cs typeface="Calibri"/>
                <a:sym typeface="Calibri"/>
                <a:hlinkClick r:id="rId4"/>
              </a:rPr>
              <a:t>Profiling Web Archive Coverage for Top-Level Domain and Content Language</a:t>
            </a:r>
            <a:r>
              <a:rPr lang="en-US">
                <a:solidFill>
                  <a:schemeClr val="dk1"/>
                </a:solidFill>
                <a:latin typeface="Calibri"/>
                <a:ea typeface="Calibri"/>
                <a:cs typeface="Calibri"/>
                <a:sym typeface="Calibri"/>
              </a:rPr>
              <a:t> </a:t>
            </a:r>
            <a:r>
              <a:rPr i="0" lang="en-US" sz="14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383" name="Google Shape;383;p5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ctrTitle"/>
          </p:nvPr>
        </p:nvSpPr>
        <p:spPr>
          <a:xfrm>
            <a:off x="685800" y="569469"/>
            <a:ext cx="7772400" cy="11025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lang="en-US" sz="4000"/>
              <a:t>How is the Web Archived?</a:t>
            </a:r>
            <a:endParaRPr/>
          </a:p>
        </p:txBody>
      </p:sp>
      <p:sp>
        <p:nvSpPr>
          <p:cNvPr id="389" name="Google Shape;389;p53"/>
          <p:cNvSpPr txBox="1"/>
          <p:nvPr>
            <p:ph idx="1" type="subTitle"/>
          </p:nvPr>
        </p:nvSpPr>
        <p:spPr>
          <a:xfrm>
            <a:off x="1371600" y="1914450"/>
            <a:ext cx="6400800" cy="13146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p:txBody>
      </p:sp>
      <p:sp>
        <p:nvSpPr>
          <p:cNvPr id="390" name="Google Shape;390;p5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457200" y="154483"/>
            <a:ext cx="8229600" cy="64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Web Crawler</a:t>
            </a:r>
            <a:endParaRPr/>
          </a:p>
        </p:txBody>
      </p:sp>
      <p:pic>
        <p:nvPicPr>
          <p:cNvPr id="396" name="Google Shape;396;p54"/>
          <p:cNvPicPr preferRelativeResize="0"/>
          <p:nvPr/>
        </p:nvPicPr>
        <p:blipFill rotWithShape="1">
          <a:blip r:embed="rId3">
            <a:alphaModFix/>
          </a:blip>
          <a:srcRect b="0" l="0" r="0" t="0"/>
          <a:stretch/>
        </p:blipFill>
        <p:spPr>
          <a:xfrm>
            <a:off x="2257425" y="939338"/>
            <a:ext cx="4629148" cy="3395662"/>
          </a:xfrm>
          <a:prstGeom prst="rect">
            <a:avLst/>
          </a:prstGeom>
          <a:noFill/>
          <a:ln>
            <a:noFill/>
          </a:ln>
        </p:spPr>
      </p:pic>
      <p:sp>
        <p:nvSpPr>
          <p:cNvPr id="397" name="Google Shape;397;p54"/>
          <p:cNvSpPr txBox="1"/>
          <p:nvPr/>
        </p:nvSpPr>
        <p:spPr>
          <a:xfrm>
            <a:off x="952950" y="939350"/>
            <a:ext cx="7467600" cy="75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rPr b="0" i="0" lang="en-US" sz="2000" u="none">
                <a:solidFill>
                  <a:schemeClr val="dk1"/>
                </a:solidFill>
                <a:latin typeface="Calibri"/>
                <a:ea typeface="Calibri"/>
                <a:cs typeface="Calibri"/>
                <a:sym typeface="Calibri"/>
              </a:rPr>
              <a:t>Web crawlers are used to fetch a page, place all the page's links in a queue, and continue the process for each URL in the queue</a:t>
            </a:r>
            <a:endParaRPr/>
          </a:p>
          <a:p>
            <a:pPr indent="0" lvl="0" marL="0" marR="0" rtl="0" algn="l">
              <a:lnSpc>
                <a:spcPct val="100000"/>
              </a:lnSpc>
              <a:spcBef>
                <a:spcPts val="0"/>
              </a:spcBef>
              <a:spcAft>
                <a:spcPts val="0"/>
              </a:spcAft>
              <a:buNone/>
            </a:pPr>
            <a:r>
              <a:t/>
            </a:r>
            <a:endParaRPr b="0" i="0" sz="2000" u="none">
              <a:solidFill>
                <a:schemeClr val="dk1"/>
              </a:solidFill>
              <a:latin typeface="Calibri"/>
              <a:ea typeface="Calibri"/>
              <a:cs typeface="Calibri"/>
              <a:sym typeface="Calibri"/>
            </a:endParaRPr>
          </a:p>
        </p:txBody>
      </p:sp>
      <p:sp>
        <p:nvSpPr>
          <p:cNvPr id="398" name="Google Shape;398;p54"/>
          <p:cNvSpPr txBox="1"/>
          <p:nvPr/>
        </p:nvSpPr>
        <p:spPr>
          <a:xfrm>
            <a:off x="381000" y="4405300"/>
            <a:ext cx="8382000" cy="49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rPr b="1" i="0" lang="en-US" sz="1400" u="none">
                <a:solidFill>
                  <a:schemeClr val="dk1"/>
                </a:solidFill>
                <a:latin typeface="Calibri"/>
                <a:ea typeface="Calibri"/>
                <a:cs typeface="Calibri"/>
                <a:sym typeface="Calibri"/>
              </a:rPr>
              <a:t>Figure: </a:t>
            </a:r>
            <a:r>
              <a:rPr b="0" i="0" lang="en-US" sz="1400" u="none">
                <a:solidFill>
                  <a:schemeClr val="dk1"/>
                </a:solidFill>
                <a:latin typeface="Calibri"/>
                <a:ea typeface="Calibri"/>
                <a:cs typeface="Calibri"/>
                <a:sym typeface="Calibri"/>
              </a:rPr>
              <a:t>McCown, </a:t>
            </a:r>
            <a:r>
              <a:rPr b="0" i="1" lang="en-US" sz="1400" u="sng">
                <a:solidFill>
                  <a:schemeClr val="hlink"/>
                </a:solidFill>
                <a:latin typeface="Calibri"/>
                <a:ea typeface="Calibri"/>
                <a:cs typeface="Calibri"/>
                <a:sym typeface="Calibri"/>
                <a:hlinkClick r:id="rId4"/>
              </a:rPr>
              <a:t>Lazy Preservation: Reconstructing Websites from the Web Infrastructure</a:t>
            </a:r>
            <a:r>
              <a:rPr b="0" i="0" lang="en-US" sz="1400" u="none">
                <a:solidFill>
                  <a:schemeClr val="dk1"/>
                </a:solidFill>
                <a:latin typeface="Calibri"/>
                <a:ea typeface="Calibri"/>
                <a:cs typeface="Calibri"/>
                <a:sym typeface="Calibri"/>
              </a:rPr>
              <a:t>, Dissertation, 2007</a:t>
            </a:r>
            <a:endParaRPr b="0" i="0" sz="1400" u="non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See also: </a:t>
            </a:r>
            <a:r>
              <a:rPr lang="en-US" u="sng">
                <a:solidFill>
                  <a:schemeClr val="hlink"/>
                </a:solidFill>
                <a:latin typeface="Calibri"/>
                <a:ea typeface="Calibri"/>
                <a:cs typeface="Calibri"/>
                <a:sym typeface="Calibri"/>
                <a:hlinkClick r:id="rId5"/>
              </a:rPr>
              <a:t>Web crawler (Wikipedia)</a:t>
            </a:r>
            <a:endParaRPr>
              <a:solidFill>
                <a:schemeClr val="dk1"/>
              </a:solidFill>
              <a:latin typeface="Calibri"/>
              <a:ea typeface="Calibri"/>
              <a:cs typeface="Calibri"/>
              <a:sym typeface="Calibri"/>
            </a:endParaRPr>
          </a:p>
        </p:txBody>
      </p:sp>
      <p:sp>
        <p:nvSpPr>
          <p:cNvPr id="399" name="Google Shape;399;p54"/>
          <p:cNvSpPr txBox="1"/>
          <p:nvPr>
            <p:ph idx="12" type="sldNum"/>
          </p:nvPr>
        </p:nvSpPr>
        <p:spPr>
          <a:xfrm>
            <a:off x="7010400" y="4918481"/>
            <a:ext cx="2133600" cy="205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5"/>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Web Crawlers</a:t>
            </a:r>
            <a:endParaRPr/>
          </a:p>
        </p:txBody>
      </p:sp>
      <p:sp>
        <p:nvSpPr>
          <p:cNvPr id="405" name="Google Shape;405;p55"/>
          <p:cNvSpPr txBox="1"/>
          <p:nvPr>
            <p:ph idx="4294967295" type="body"/>
          </p:nvPr>
        </p:nvSpPr>
        <p:spPr>
          <a:xfrm>
            <a:off x="457200" y="1200150"/>
            <a:ext cx="8229600" cy="3669600"/>
          </a:xfrm>
          <a:prstGeom prst="rect">
            <a:avLst/>
          </a:prstGeom>
          <a:noFill/>
          <a:ln>
            <a:noFill/>
          </a:ln>
        </p:spPr>
        <p:txBody>
          <a:bodyPr anchorCtr="0" anchor="t" bIns="45700" lIns="91425" spcFirstLastPara="1" rIns="91425" wrap="square" tIns="45700">
            <a:noAutofit/>
          </a:bodyPr>
          <a:lstStyle/>
          <a:p>
            <a:pPr indent="-317500" lvl="0" marL="342900" marR="0" rtl="0" algn="l">
              <a:lnSpc>
                <a:spcPct val="80000"/>
              </a:lnSpc>
              <a:spcBef>
                <a:spcPts val="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Wget and HTTrack</a:t>
            </a:r>
            <a:endParaRPr sz="28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Simple tools for mirroring a website</a:t>
            </a:r>
            <a:endParaRPr sz="24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All crawled URLs are converted into a path and file</a:t>
            </a:r>
            <a:endParaRPr sz="2400"/>
          </a:p>
          <a:p>
            <a:pPr indent="-203200" lvl="2" marL="1143000" marR="0" rtl="0" algn="l">
              <a:lnSpc>
                <a:spcPct val="80000"/>
              </a:lnSpc>
              <a:spcBef>
                <a:spcPts val="4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http://foo.org/test/ saved as foo.org/test/index.html </a:t>
            </a:r>
            <a:endParaRPr sz="20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Not designed for large-scale crawling</a:t>
            </a:r>
            <a:endParaRPr sz="2400"/>
          </a:p>
          <a:p>
            <a:pPr indent="0" lvl="0" marL="342900" marR="0" rtl="0" algn="l">
              <a:lnSpc>
                <a:spcPct val="80000"/>
              </a:lnSpc>
              <a:spcBef>
                <a:spcPts val="540"/>
              </a:spcBef>
              <a:spcAft>
                <a:spcPts val="0"/>
              </a:spcAft>
              <a:buNone/>
            </a:pPr>
            <a:r>
              <a:t/>
            </a:r>
            <a:endParaRPr sz="2300"/>
          </a:p>
          <a:p>
            <a:pPr indent="-317500" lvl="0" marL="342900" marR="0" rtl="0" algn="l">
              <a:lnSpc>
                <a:spcPct val="80000"/>
              </a:lnSpc>
              <a:spcBef>
                <a:spcPts val="5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Heritrix</a:t>
            </a:r>
            <a:endParaRPr sz="28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Built by Internet Archive and Nordic national libraries for larger web archiving tasks</a:t>
            </a:r>
            <a:endParaRPr sz="24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Archived content stored in Web ARChive file format (</a:t>
            </a:r>
            <a:r>
              <a:rPr b="0" i="0" lang="en-US" sz="2000" u="sng" cap="none" strike="noStrike">
                <a:solidFill>
                  <a:schemeClr val="hlink"/>
                </a:solidFill>
                <a:latin typeface="Calibri"/>
                <a:ea typeface="Calibri"/>
                <a:cs typeface="Calibri"/>
                <a:sym typeface="Calibri"/>
                <a:hlinkClick r:id="rId3"/>
              </a:rPr>
              <a:t>WARC</a:t>
            </a:r>
            <a:r>
              <a:rPr b="0" i="0" lang="en-US" sz="2000" u="none" cap="none" strike="noStrike">
                <a:solidFill>
                  <a:schemeClr val="dk1"/>
                </a:solidFill>
                <a:latin typeface="Calibri"/>
                <a:ea typeface="Calibri"/>
                <a:cs typeface="Calibri"/>
                <a:sym typeface="Calibri"/>
              </a:rPr>
              <a:t>)</a:t>
            </a:r>
            <a:endParaRPr sz="24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Uses web interface</a:t>
            </a:r>
            <a:endParaRPr sz="2400"/>
          </a:p>
          <a:p>
            <a:pPr indent="-260350" lvl="1" marL="742950" marR="0" rtl="0" algn="l">
              <a:lnSpc>
                <a:spcPct val="80000"/>
              </a:lnSpc>
              <a:spcBef>
                <a:spcPts val="48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Can find links in JavaScript, Flash, etc.</a:t>
            </a:r>
            <a:endParaRPr sz="2400"/>
          </a:p>
        </p:txBody>
      </p:sp>
      <p:sp>
        <p:nvSpPr>
          <p:cNvPr id="406" name="Google Shape;406;p5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WARC File Organization</a:t>
            </a:r>
            <a:endParaRPr/>
          </a:p>
        </p:txBody>
      </p:sp>
      <p:pic>
        <p:nvPicPr>
          <p:cNvPr id="412" name="Google Shape;412;p56"/>
          <p:cNvPicPr preferRelativeResize="0"/>
          <p:nvPr/>
        </p:nvPicPr>
        <p:blipFill rotWithShape="1">
          <a:blip r:embed="rId3">
            <a:alphaModFix/>
          </a:blip>
          <a:srcRect b="0" l="0" r="0" t="0"/>
          <a:stretch/>
        </p:blipFill>
        <p:spPr>
          <a:xfrm>
            <a:off x="1586488" y="1017100"/>
            <a:ext cx="5971032" cy="3531250"/>
          </a:xfrm>
          <a:prstGeom prst="rect">
            <a:avLst/>
          </a:prstGeom>
          <a:noFill/>
          <a:ln>
            <a:noFill/>
          </a:ln>
        </p:spPr>
      </p:pic>
      <p:sp>
        <p:nvSpPr>
          <p:cNvPr id="413" name="Google Shape;413;p56"/>
          <p:cNvSpPr txBox="1"/>
          <p:nvPr/>
        </p:nvSpPr>
        <p:spPr>
          <a:xfrm>
            <a:off x="74950" y="4594631"/>
            <a:ext cx="6019800" cy="27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i="0" lang="en-US" u="none">
                <a:solidFill>
                  <a:schemeClr val="dk1"/>
                </a:solidFill>
                <a:latin typeface="Calibri"/>
                <a:ea typeface="Calibri"/>
                <a:cs typeface="Calibri"/>
                <a:sym typeface="Calibri"/>
              </a:rPr>
              <a:t>Slide from John Kunz</a:t>
            </a:r>
            <a:r>
              <a:rPr lang="en-US">
                <a:solidFill>
                  <a:schemeClr val="dk1"/>
                </a:solidFill>
                <a:latin typeface="Calibri"/>
                <a:ea typeface="Calibri"/>
                <a:cs typeface="Calibri"/>
                <a:sym typeface="Calibri"/>
              </a:rPr>
              <a:t>e, </a:t>
            </a:r>
            <a:r>
              <a:rPr lang="en-US" u="sng">
                <a:solidFill>
                  <a:schemeClr val="hlink"/>
                </a:solidFill>
                <a:latin typeface="Calibri"/>
                <a:ea typeface="Calibri"/>
                <a:cs typeface="Calibri"/>
                <a:sym typeface="Calibri"/>
                <a:hlinkClick r:id="rId4"/>
              </a:rPr>
              <a:t>WARC: an archiving format for the Web</a:t>
            </a:r>
            <a:r>
              <a:rPr lang="en-US">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414" name="Google Shape;414;p5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descr="Figure-1-How-to-use-ISO-28500-WARC-files.png" id="419" name="Google Shape;419;p57"/>
          <p:cNvPicPr preferRelativeResize="0"/>
          <p:nvPr/>
        </p:nvPicPr>
        <p:blipFill rotWithShape="1">
          <a:blip r:embed="rId3">
            <a:alphaModFix/>
          </a:blip>
          <a:srcRect b="0" l="0" r="0" t="0"/>
          <a:stretch/>
        </p:blipFill>
        <p:spPr>
          <a:xfrm>
            <a:off x="934825" y="72906"/>
            <a:ext cx="7469375" cy="4796745"/>
          </a:xfrm>
          <a:prstGeom prst="rect">
            <a:avLst/>
          </a:prstGeom>
          <a:noFill/>
          <a:ln>
            <a:noFill/>
          </a:ln>
        </p:spPr>
      </p:pic>
      <p:sp>
        <p:nvSpPr>
          <p:cNvPr id="420" name="Google Shape;420;p57"/>
          <p:cNvSpPr txBox="1"/>
          <p:nvPr/>
        </p:nvSpPr>
        <p:spPr>
          <a:xfrm>
            <a:off x="0" y="4573200"/>
            <a:ext cx="8404200" cy="22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i="0" lang="en-US" u="none">
                <a:solidFill>
                  <a:schemeClr val="dk1"/>
                </a:solidFill>
                <a:latin typeface="Calibri"/>
                <a:ea typeface="Calibri"/>
                <a:cs typeface="Calibri"/>
                <a:sym typeface="Calibri"/>
              </a:rPr>
              <a:t>Image from Hanzo, </a:t>
            </a:r>
            <a:r>
              <a:rPr lang="en-US" u="sng">
                <a:solidFill>
                  <a:schemeClr val="hlink"/>
                </a:solidFill>
                <a:latin typeface="Calibri"/>
                <a:ea typeface="Calibri"/>
                <a:cs typeface="Calibri"/>
                <a:sym typeface="Calibri"/>
                <a:hlinkClick r:id="rId4"/>
              </a:rPr>
              <a:t>ISO 28500 WARC FAQ</a:t>
            </a:r>
            <a:r>
              <a:rPr i="0" lang="en-US"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421" name="Google Shape;421;p5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WARC Tools</a:t>
            </a:r>
            <a:endParaRPr/>
          </a:p>
        </p:txBody>
      </p:sp>
      <p:sp>
        <p:nvSpPr>
          <p:cNvPr id="427" name="Google Shape;427;p58"/>
          <p:cNvSpPr txBox="1"/>
          <p:nvPr>
            <p:ph idx="4294967295" type="body"/>
          </p:nvPr>
        </p:nvSpPr>
        <p:spPr>
          <a:xfrm>
            <a:off x="277850" y="941869"/>
            <a:ext cx="8651400" cy="3864600"/>
          </a:xfrm>
          <a:prstGeom prst="rect">
            <a:avLst/>
          </a:prstGeom>
          <a:noFill/>
          <a:ln>
            <a:noFill/>
          </a:ln>
        </p:spPr>
        <p:txBody>
          <a:bodyPr anchorCtr="0" anchor="t" bIns="45700" lIns="91425" spcFirstLastPara="1" rIns="91425" wrap="square" tIns="45700">
            <a:noAutofit/>
          </a:bodyPr>
          <a:lstStyle/>
          <a:p>
            <a:pPr indent="-285750" lvl="0" marL="342900" marR="0" rtl="0" algn="l">
              <a:lnSpc>
                <a:spcPct val="100000"/>
              </a:lnSpc>
              <a:spcBef>
                <a:spcPts val="0"/>
              </a:spcBef>
              <a:spcAft>
                <a:spcPts val="0"/>
              </a:spcAft>
              <a:buClr>
                <a:schemeClr val="dk1"/>
              </a:buClr>
              <a:buSzPts val="2300"/>
              <a:buFont typeface="Arial"/>
              <a:buChar char="•"/>
            </a:pPr>
            <a:r>
              <a:rPr lang="en-US" sz="2300"/>
              <a:t>warc-tools</a:t>
            </a:r>
            <a:endParaRPr sz="2300"/>
          </a:p>
          <a:p>
            <a:pPr indent="-228600" lvl="1" marL="742950" marR="0" rtl="0" algn="l">
              <a:lnSpc>
                <a:spcPct val="100000"/>
              </a:lnSpc>
              <a:spcBef>
                <a:spcPts val="560"/>
              </a:spcBef>
              <a:spcAft>
                <a:spcPts val="0"/>
              </a:spcAft>
              <a:buClr>
                <a:schemeClr val="dk1"/>
              </a:buClr>
              <a:buSzPts val="1900"/>
              <a:buFont typeface="Arial"/>
              <a:buChar char="–"/>
            </a:pPr>
            <a:r>
              <a:rPr b="0" i="0" lang="en-US" sz="1900" u="none" cap="none" strike="noStrike">
                <a:solidFill>
                  <a:schemeClr val="dk1"/>
                </a:solidFill>
                <a:latin typeface="Calibri"/>
                <a:ea typeface="Calibri"/>
                <a:cs typeface="Calibri"/>
                <a:sym typeface="Calibri"/>
              </a:rPr>
              <a:t>Python scripts for interacting with WARC files</a:t>
            </a:r>
            <a:endParaRPr b="0" i="0" sz="1900" u="none" cap="none" strike="noStrike">
              <a:solidFill>
                <a:schemeClr val="dk1"/>
              </a:solidFill>
              <a:latin typeface="Calibri"/>
              <a:ea typeface="Calibri"/>
              <a:cs typeface="Calibri"/>
              <a:sym typeface="Calibri"/>
            </a:endParaRPr>
          </a:p>
          <a:p>
            <a:pPr indent="-228600" lvl="1" marL="742950" marR="0" rtl="0" algn="l">
              <a:lnSpc>
                <a:spcPct val="100000"/>
              </a:lnSpc>
              <a:spcBef>
                <a:spcPts val="560"/>
              </a:spcBef>
              <a:spcAft>
                <a:spcPts val="0"/>
              </a:spcAft>
              <a:buClr>
                <a:schemeClr val="dk1"/>
              </a:buClr>
              <a:buSzPts val="1900"/>
              <a:buFont typeface="Arial"/>
              <a:buChar char="–"/>
            </a:pPr>
            <a:r>
              <a:rPr lang="en-US" sz="1900" u="sng">
                <a:solidFill>
                  <a:schemeClr val="hlink"/>
                </a:solidFill>
                <a:hlinkClick r:id="rId3"/>
              </a:rPr>
              <a:t>internetarchive/warctools: Command line tools and libraries for handling and manipulating WARC files (and HTTP contents)</a:t>
            </a:r>
            <a:r>
              <a:rPr lang="en-US" sz="1900"/>
              <a:t> </a:t>
            </a:r>
            <a:endParaRPr sz="2300"/>
          </a:p>
          <a:p>
            <a:pPr indent="-285750" lvl="0" marL="342900" marR="0" rtl="0" algn="l">
              <a:lnSpc>
                <a:spcPct val="100000"/>
              </a:lnSpc>
              <a:spcBef>
                <a:spcPts val="640"/>
              </a:spcBef>
              <a:spcAft>
                <a:spcPts val="0"/>
              </a:spcAft>
              <a:buClr>
                <a:schemeClr val="dk1"/>
              </a:buClr>
              <a:buSzPts val="2300"/>
              <a:buFont typeface="Arial"/>
              <a:buChar char="•"/>
            </a:pPr>
            <a:r>
              <a:rPr b="0" i="0" lang="en-US" sz="2300" u="none">
                <a:solidFill>
                  <a:schemeClr val="dk1"/>
                </a:solidFill>
                <a:latin typeface="Calibri"/>
                <a:ea typeface="Calibri"/>
                <a:cs typeface="Calibri"/>
                <a:sym typeface="Calibri"/>
              </a:rPr>
              <a:t>WARCreate &amp; WAIL </a:t>
            </a:r>
            <a:r>
              <a:rPr lang="en-US" sz="2300"/>
              <a:t>- </a:t>
            </a:r>
            <a:r>
              <a:rPr i="1" lang="en-US" sz="2300"/>
              <a:t>developed at ODU</a:t>
            </a:r>
            <a:endParaRPr i="1" sz="2300"/>
          </a:p>
          <a:p>
            <a:pPr indent="-203200" lvl="1" marL="742950" marR="0" rtl="0" algn="l">
              <a:lnSpc>
                <a:spcPct val="100000"/>
              </a:lnSpc>
              <a:spcBef>
                <a:spcPts val="560"/>
              </a:spcBef>
              <a:spcAft>
                <a:spcPts val="0"/>
              </a:spcAft>
              <a:buClr>
                <a:schemeClr val="dk1"/>
              </a:buClr>
              <a:buSzPts val="1500"/>
              <a:buFont typeface="Arial"/>
              <a:buChar char="–"/>
            </a:pPr>
            <a:r>
              <a:rPr lang="en-US" sz="1500" u="sng">
                <a:solidFill>
                  <a:schemeClr val="hlink"/>
                </a:solidFill>
                <a:hlinkClick r:id="rId4"/>
              </a:rPr>
              <a:t>WS-DL blog, "WARCreate and WAIL: WARC, Wayback and Heritrix Made Easy"</a:t>
            </a:r>
            <a:r>
              <a:rPr b="0" i="0" lang="en-US" sz="1500" u="none" cap="none" strike="noStrike">
                <a:solidFill>
                  <a:schemeClr val="dk1"/>
                </a:solidFill>
                <a:latin typeface="Calibri"/>
                <a:ea typeface="Calibri"/>
                <a:cs typeface="Calibri"/>
                <a:sym typeface="Calibri"/>
              </a:rPr>
              <a:t> </a:t>
            </a:r>
            <a:endParaRPr sz="1500"/>
          </a:p>
          <a:p>
            <a:pPr indent="-203200" lvl="1" marL="742950" marR="0" rtl="0" algn="l">
              <a:lnSpc>
                <a:spcPct val="100000"/>
              </a:lnSpc>
              <a:spcBef>
                <a:spcPts val="560"/>
              </a:spcBef>
              <a:spcAft>
                <a:spcPts val="0"/>
              </a:spcAft>
              <a:buClr>
                <a:schemeClr val="dk1"/>
              </a:buClr>
              <a:buSzPts val="1500"/>
              <a:buFont typeface="Arial"/>
              <a:buChar char="–"/>
            </a:pPr>
            <a:r>
              <a:rPr lang="en-US" sz="1500" u="sng">
                <a:solidFill>
                  <a:schemeClr val="hlink"/>
                </a:solidFill>
                <a:hlinkClick r:id="rId5"/>
              </a:rPr>
              <a:t>WS-DL blog, "Electric WAILs and Ham"</a:t>
            </a:r>
            <a:r>
              <a:rPr lang="en-US" sz="1500"/>
              <a:t> </a:t>
            </a:r>
            <a:endParaRPr b="0" i="0" sz="1500" u="none" cap="none" strike="noStrike">
              <a:solidFill>
                <a:schemeClr val="dk1"/>
              </a:solidFill>
              <a:latin typeface="Calibri"/>
              <a:ea typeface="Calibri"/>
              <a:cs typeface="Calibri"/>
              <a:sym typeface="Calibri"/>
            </a:endParaRPr>
          </a:p>
          <a:p>
            <a:pPr indent="-203200" lvl="1" marL="742950" marR="0" rtl="0" algn="l">
              <a:lnSpc>
                <a:spcPct val="100000"/>
              </a:lnSpc>
              <a:spcBef>
                <a:spcPts val="560"/>
              </a:spcBef>
              <a:spcAft>
                <a:spcPts val="0"/>
              </a:spcAft>
              <a:buClr>
                <a:schemeClr val="dk1"/>
              </a:buClr>
              <a:buSzPts val="1500"/>
              <a:buFont typeface="Arial"/>
              <a:buChar char="–"/>
            </a:pPr>
            <a:r>
              <a:rPr lang="en-US" sz="1500" u="sng">
                <a:solidFill>
                  <a:schemeClr val="hlink"/>
                </a:solidFill>
                <a:hlinkClick r:id="rId6"/>
              </a:rPr>
              <a:t>WS-DL blog, "Replacing Heritrix with Chrome in WAIL, and the release of node-warc, node-cdxj, and Squidwarc"</a:t>
            </a:r>
            <a:r>
              <a:rPr lang="en-US" sz="1500"/>
              <a:t> </a:t>
            </a:r>
            <a:endParaRPr sz="1500"/>
          </a:p>
          <a:p>
            <a:pPr indent="-285750" lvl="0" marL="342900" rtl="0" algn="l">
              <a:spcBef>
                <a:spcPts val="640"/>
              </a:spcBef>
              <a:spcAft>
                <a:spcPts val="0"/>
              </a:spcAft>
              <a:buClr>
                <a:schemeClr val="dk1"/>
              </a:buClr>
              <a:buSzPts val="2300"/>
              <a:buFont typeface="Arial"/>
              <a:buChar char="•"/>
            </a:pPr>
            <a:r>
              <a:rPr lang="en-US" sz="2300"/>
              <a:t>Webrecorder</a:t>
            </a:r>
            <a:endParaRPr sz="2300"/>
          </a:p>
          <a:p>
            <a:pPr indent="-228600" lvl="1" marL="742950" rtl="0" algn="l">
              <a:spcBef>
                <a:spcPts val="560"/>
              </a:spcBef>
              <a:spcAft>
                <a:spcPts val="0"/>
              </a:spcAft>
              <a:buClr>
                <a:schemeClr val="dk1"/>
              </a:buClr>
              <a:buSzPts val="1900"/>
              <a:buFont typeface="Arial"/>
              <a:buChar char="–"/>
            </a:pPr>
            <a:r>
              <a:rPr lang="en-US" sz="1900" u="sng">
                <a:solidFill>
                  <a:schemeClr val="hlink"/>
                </a:solidFill>
                <a:hlinkClick r:id="rId7"/>
              </a:rPr>
              <a:t>Webrecorder Tools</a:t>
            </a:r>
            <a:r>
              <a:rPr lang="en-US" sz="1900"/>
              <a:t> </a:t>
            </a:r>
            <a:endParaRPr sz="1500"/>
          </a:p>
        </p:txBody>
      </p:sp>
      <p:sp>
        <p:nvSpPr>
          <p:cNvPr id="428" name="Google Shape;428;p5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Tools page for Webrecorder, which allows users to create web archives of their own, or even use of more advanced tools for developers to integrate into other workflows." id="435" name="Google Shape;435;p59" title="Webrecorder"/>
          <p:cNvPicPr preferRelativeResize="0"/>
          <p:nvPr/>
        </p:nvPicPr>
        <p:blipFill>
          <a:blip r:embed="rId3">
            <a:alphaModFix/>
          </a:blip>
          <a:stretch>
            <a:fillRect/>
          </a:stretch>
        </p:blipFill>
        <p:spPr>
          <a:xfrm>
            <a:off x="1570950" y="-6"/>
            <a:ext cx="6002112" cy="4641057"/>
          </a:xfrm>
          <a:prstGeom prst="rect">
            <a:avLst/>
          </a:prstGeom>
          <a:noFill/>
          <a:ln cap="flat" cmpd="sng" w="9525">
            <a:solidFill>
              <a:srgbClr val="000000"/>
            </a:solidFill>
            <a:prstDash val="solid"/>
            <a:round/>
            <a:headEnd len="sm" w="sm" type="none"/>
            <a:tailEnd len="sm" w="sm" type="none"/>
          </a:ln>
        </p:spPr>
      </p:pic>
      <p:sp>
        <p:nvSpPr>
          <p:cNvPr id="436" name="Google Shape;436;p59"/>
          <p:cNvSpPr txBox="1"/>
          <p:nvPr/>
        </p:nvSpPr>
        <p:spPr>
          <a:xfrm>
            <a:off x="147025" y="4529775"/>
            <a:ext cx="1919400" cy="339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Webrecorder Tools</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Archive Viewers/Searchers</a:t>
            </a:r>
            <a:endParaRPr/>
          </a:p>
        </p:txBody>
      </p:sp>
      <p:sp>
        <p:nvSpPr>
          <p:cNvPr id="442" name="Google Shape;442;p60"/>
          <p:cNvSpPr txBox="1"/>
          <p:nvPr>
            <p:ph idx="4294967295" type="body"/>
          </p:nvPr>
        </p:nvSpPr>
        <p:spPr>
          <a:xfrm>
            <a:off x="457200" y="1200150"/>
            <a:ext cx="8229600" cy="36384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0"/>
              </a:spcBef>
              <a:spcAft>
                <a:spcPts val="0"/>
              </a:spcAft>
              <a:buClr>
                <a:schemeClr val="dk1"/>
              </a:buClr>
              <a:buSzPts val="2200"/>
              <a:buFont typeface="Arial"/>
              <a:buChar char="•"/>
            </a:pPr>
            <a:r>
              <a:rPr lang="en-US" sz="2200" u="sng">
                <a:solidFill>
                  <a:schemeClr val="hlink"/>
                </a:solidFill>
                <a:hlinkClick r:id="rId3"/>
              </a:rPr>
              <a:t>OpenWayback</a:t>
            </a:r>
            <a:endParaRPr sz="2600"/>
          </a:p>
          <a:p>
            <a:pPr indent="-241300" lvl="1" marL="742950" marR="0" rtl="0" algn="l">
              <a:lnSpc>
                <a:spcPct val="90000"/>
              </a:lnSpc>
              <a:spcBef>
                <a:spcPts val="56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Open source Java implementation of IA's Wayback Machine</a:t>
            </a:r>
            <a:endParaRPr sz="2100"/>
          </a:p>
          <a:p>
            <a:pPr indent="-241300" lvl="1" marL="742950" marR="0" rtl="0" algn="l">
              <a:lnSpc>
                <a:spcPct val="90000"/>
              </a:lnSpc>
              <a:spcBef>
                <a:spcPts val="56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Search by URL</a:t>
            </a:r>
            <a:endParaRPr sz="2100"/>
          </a:p>
          <a:p>
            <a:pPr indent="-304800" lvl="0" marL="342900" marR="0" rtl="0" algn="l">
              <a:lnSpc>
                <a:spcPct val="90000"/>
              </a:lnSpc>
              <a:spcBef>
                <a:spcPts val="560"/>
              </a:spcBef>
              <a:spcAft>
                <a:spcPts val="0"/>
              </a:spcAft>
              <a:buClr>
                <a:schemeClr val="dk1"/>
              </a:buClr>
              <a:buSzPts val="2200"/>
              <a:buFont typeface="Arial"/>
              <a:buChar char="•"/>
            </a:pPr>
            <a:r>
              <a:rPr b="0" i="0" lang="en-US" sz="2200" u="sng">
                <a:solidFill>
                  <a:schemeClr val="hlink"/>
                </a:solidFill>
                <a:latin typeface="Calibri"/>
                <a:ea typeface="Calibri"/>
                <a:cs typeface="Calibri"/>
                <a:sym typeface="Calibri"/>
                <a:hlinkClick r:id="rId4"/>
              </a:rPr>
              <a:t>pywb</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Python implementation of IA's Wayback Machine</a:t>
            </a:r>
            <a:endParaRPr sz="2200"/>
          </a:p>
          <a:p>
            <a:pPr indent="-304800" lvl="0" marL="342900" marR="0" rtl="0" algn="l">
              <a:lnSpc>
                <a:spcPct val="90000"/>
              </a:lnSpc>
              <a:spcBef>
                <a:spcPts val="560"/>
              </a:spcBef>
              <a:spcAft>
                <a:spcPts val="0"/>
              </a:spcAft>
              <a:buClr>
                <a:schemeClr val="dk1"/>
              </a:buClr>
              <a:buSzPts val="2200"/>
              <a:buFont typeface="Arial"/>
              <a:buChar char="•"/>
            </a:pPr>
            <a:r>
              <a:rPr b="0" i="0" lang="en-US" sz="2200" u="sng">
                <a:solidFill>
                  <a:schemeClr val="hlink"/>
                </a:solidFill>
                <a:latin typeface="Calibri"/>
                <a:ea typeface="Calibri"/>
                <a:cs typeface="Calibri"/>
                <a:sym typeface="Calibri"/>
                <a:hlinkClick r:id="rId5"/>
              </a:rPr>
              <a:t>NutchWAX</a:t>
            </a:r>
            <a:endParaRPr sz="2600"/>
          </a:p>
          <a:p>
            <a:pPr indent="-247650" lvl="1" marL="742950" marR="0" rtl="0" algn="l">
              <a:lnSpc>
                <a:spcPct val="90000"/>
              </a:lnSpc>
              <a:spcBef>
                <a:spcPts val="560"/>
              </a:spcBef>
              <a:spcAft>
                <a:spcPts val="0"/>
              </a:spcAft>
              <a:buClr>
                <a:schemeClr val="dk1"/>
              </a:buClr>
              <a:buSzPts val="2200"/>
              <a:buFont typeface="Arial"/>
              <a:buChar char="–"/>
            </a:pPr>
            <a:r>
              <a:rPr b="0" i="0" lang="en-US" sz="2200" u="none" cap="none" strike="noStrike">
                <a:solidFill>
                  <a:schemeClr val="dk1"/>
                </a:solidFill>
                <a:latin typeface="Calibri"/>
                <a:ea typeface="Calibri"/>
                <a:cs typeface="Calibri"/>
                <a:sym typeface="Calibri"/>
              </a:rPr>
              <a:t>Full-text search of a web archive</a:t>
            </a:r>
            <a:endParaRPr sz="2200"/>
          </a:p>
          <a:p>
            <a:pPr indent="-304800" lvl="0" marL="342900" marR="0" rtl="0" algn="l">
              <a:lnSpc>
                <a:spcPct val="90000"/>
              </a:lnSpc>
              <a:spcBef>
                <a:spcPts val="560"/>
              </a:spcBef>
              <a:spcAft>
                <a:spcPts val="0"/>
              </a:spcAft>
              <a:buClr>
                <a:schemeClr val="dk1"/>
              </a:buClr>
              <a:buSzPts val="2200"/>
              <a:buFont typeface="Arial"/>
              <a:buChar char="•"/>
            </a:pPr>
            <a:r>
              <a:rPr b="0" i="0" lang="en-US" sz="2200" u="sng">
                <a:solidFill>
                  <a:schemeClr val="hlink"/>
                </a:solidFill>
                <a:latin typeface="Calibri"/>
                <a:ea typeface="Calibri"/>
                <a:cs typeface="Calibri"/>
                <a:sym typeface="Calibri"/>
                <a:hlinkClick r:id="rId6"/>
              </a:rPr>
              <a:t>Shine</a:t>
            </a:r>
            <a:endParaRPr sz="2600"/>
          </a:p>
          <a:p>
            <a:pPr indent="-241300" lvl="1" marL="742950" marR="0" rtl="0" algn="l">
              <a:lnSpc>
                <a:spcPct val="90000"/>
              </a:lnSpc>
              <a:spcBef>
                <a:spcPts val="560"/>
              </a:spcBef>
              <a:spcAft>
                <a:spcPts val="0"/>
              </a:spcAft>
              <a:buClr>
                <a:schemeClr val="dk1"/>
              </a:buClr>
              <a:buSzPts val="2100"/>
              <a:buFont typeface="Arial"/>
              <a:buChar char="–"/>
            </a:pPr>
            <a:r>
              <a:rPr lang="en-US" sz="2100" u="sng">
                <a:solidFill>
                  <a:schemeClr val="hlink"/>
                </a:solidFill>
                <a:hlinkClick r:id="rId7"/>
              </a:rPr>
              <a:t>UK WebArchive Shine</a:t>
            </a:r>
            <a:r>
              <a:rPr lang="en-US" sz="2100"/>
              <a:t> </a:t>
            </a:r>
            <a:endParaRPr sz="2100"/>
          </a:p>
          <a:p>
            <a:pPr indent="-241300" lvl="1" marL="742950" marR="0" rtl="0" algn="l">
              <a:lnSpc>
                <a:spcPct val="90000"/>
              </a:lnSpc>
              <a:spcBef>
                <a:spcPts val="560"/>
              </a:spcBef>
              <a:spcAft>
                <a:spcPts val="0"/>
              </a:spcAft>
              <a:buClr>
                <a:schemeClr val="dk1"/>
              </a:buClr>
              <a:buSzPts val="2100"/>
              <a:buFont typeface="Arial"/>
              <a:buChar char="–"/>
            </a:pPr>
            <a:r>
              <a:rPr lang="en-US" sz="2100"/>
              <a:t>Web archive search, </a:t>
            </a:r>
            <a:r>
              <a:rPr b="0" i="0" lang="en-US" sz="2100" u="none" cap="none" strike="noStrike">
                <a:solidFill>
                  <a:schemeClr val="dk1"/>
                </a:solidFill>
                <a:latin typeface="Calibri"/>
                <a:ea typeface="Calibri"/>
                <a:cs typeface="Calibri"/>
                <a:sym typeface="Calibri"/>
              </a:rPr>
              <a:t>based on Apache SOLR</a:t>
            </a:r>
            <a:endParaRPr sz="2100"/>
          </a:p>
          <a:p>
            <a:pPr indent="-165100" lvl="0" marL="342900" marR="0" rtl="0" algn="l">
              <a:spcBef>
                <a:spcPts val="560"/>
              </a:spcBef>
              <a:spcAft>
                <a:spcPts val="0"/>
              </a:spcAft>
              <a:buClr>
                <a:schemeClr val="dk1"/>
              </a:buClr>
              <a:buSzPts val="2800"/>
              <a:buFont typeface="Arial"/>
              <a:buNone/>
            </a:pPr>
            <a:r>
              <a:t/>
            </a:r>
            <a:endParaRPr b="0" i="0" sz="2200" u="none" cap="none" strike="noStrike">
              <a:solidFill>
                <a:schemeClr val="dk1"/>
              </a:solidFill>
              <a:latin typeface="Calibri"/>
              <a:ea typeface="Calibri"/>
              <a:cs typeface="Calibri"/>
              <a:sym typeface="Calibri"/>
            </a:endParaRPr>
          </a:p>
        </p:txBody>
      </p:sp>
      <p:sp>
        <p:nvSpPr>
          <p:cNvPr id="443" name="Google Shape;443;p6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ctrTitle"/>
          </p:nvPr>
        </p:nvSpPr>
        <p:spPr>
          <a:xfrm>
            <a:off x="685800" y="1714500"/>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How Much of The Web Is Archived?</a:t>
            </a:r>
            <a:br>
              <a:rPr b="0" i="0" lang="en-US" sz="4000" u="none" cap="none" strike="noStrike">
                <a:solidFill>
                  <a:schemeClr val="dk1"/>
                </a:solidFill>
                <a:latin typeface="Calibri"/>
                <a:ea typeface="Calibri"/>
                <a:cs typeface="Calibri"/>
                <a:sym typeface="Calibri"/>
              </a:rPr>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CNN Webpage showing a news article from 2006 about Hurricane Katrina and it's impacts on the Gulf Coast. An overview of a city devastated by Katrina a year earlier can be seen, displaying the progress toward rebuilding after the storm." id="117" name="Google Shape;117;p17" title="CNN Katrina News Article"/>
          <p:cNvPicPr preferRelativeResize="0"/>
          <p:nvPr/>
        </p:nvPicPr>
        <p:blipFill rotWithShape="1">
          <a:blip r:embed="rId3">
            <a:alphaModFix/>
          </a:blip>
          <a:srcRect b="0" l="0" r="0" t="0"/>
          <a:stretch/>
        </p:blipFill>
        <p:spPr>
          <a:xfrm>
            <a:off x="1451938" y="0"/>
            <a:ext cx="6240125" cy="4869674"/>
          </a:xfrm>
          <a:prstGeom prst="rect">
            <a:avLst/>
          </a:prstGeom>
          <a:noFill/>
          <a:ln>
            <a:noFill/>
          </a:ln>
        </p:spPr>
      </p:pic>
      <p:sp>
        <p:nvSpPr>
          <p:cNvPr id="118" name="Google Shape;118;p1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2"/>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Public Archives, </a:t>
            </a:r>
            <a:br>
              <a:rPr b="0" i="0" lang="en-US" sz="4000" u="none" cap="none" strike="noStrike">
                <a:solidFill>
                  <a:schemeClr val="dk1"/>
                </a:solidFill>
                <a:latin typeface="Calibri"/>
                <a:ea typeface="Calibri"/>
                <a:cs typeface="Calibri"/>
                <a:sym typeface="Calibri"/>
              </a:rPr>
            </a:br>
            <a:r>
              <a:rPr b="0" i="0" lang="en-US" sz="4000" u="none" cap="none" strike="noStrike">
                <a:solidFill>
                  <a:schemeClr val="dk1"/>
                </a:solidFill>
                <a:latin typeface="Calibri"/>
                <a:ea typeface="Calibri"/>
                <a:cs typeface="Calibri"/>
                <a:sym typeface="Calibri"/>
              </a:rPr>
              <a:t>ca. Late 2010 / Early 2011</a:t>
            </a:r>
            <a:endParaRPr/>
          </a:p>
        </p:txBody>
      </p:sp>
      <p:sp>
        <p:nvSpPr>
          <p:cNvPr id="454" name="Google Shape;454;p62"/>
          <p:cNvSpPr txBox="1"/>
          <p:nvPr>
            <p:ph idx="1" type="body"/>
          </p:nvPr>
        </p:nvSpPr>
        <p:spPr>
          <a:xfrm>
            <a:off x="457200" y="1288250"/>
            <a:ext cx="5163300" cy="219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100" u="none">
                <a:solidFill>
                  <a:srgbClr val="000000"/>
                </a:solidFill>
                <a:latin typeface="Calibri"/>
                <a:ea typeface="Calibri"/>
                <a:cs typeface="Calibri"/>
                <a:sym typeface="Calibri"/>
              </a:rPr>
              <a:t>Three categories of archives</a:t>
            </a:r>
            <a:endParaRPr sz="3100"/>
          </a:p>
          <a:p>
            <a:pPr indent="6350" lvl="0" marL="0" marR="0" rtl="0" algn="l">
              <a:lnSpc>
                <a:spcPct val="100000"/>
              </a:lnSpc>
              <a:spcBef>
                <a:spcPts val="640"/>
              </a:spcBef>
              <a:spcAft>
                <a:spcPts val="0"/>
              </a:spcAft>
              <a:buClr>
                <a:srgbClr val="959200"/>
              </a:buClr>
              <a:buSzPts val="3100"/>
              <a:buFont typeface="Arial"/>
              <a:buChar char="•"/>
            </a:pPr>
            <a:r>
              <a:rPr b="0" i="0" lang="en-US" sz="3100" u="none">
                <a:solidFill>
                  <a:srgbClr val="959200"/>
                </a:solidFill>
                <a:latin typeface="Calibri"/>
                <a:ea typeface="Calibri"/>
                <a:cs typeface="Calibri"/>
                <a:sym typeface="Calibri"/>
              </a:rPr>
              <a:t> Internet Archive</a:t>
            </a:r>
            <a:endParaRPr sz="3100"/>
          </a:p>
          <a:p>
            <a:pPr indent="6350" lvl="0" marL="0" marR="0" rtl="0" algn="l">
              <a:lnSpc>
                <a:spcPct val="100000"/>
              </a:lnSpc>
              <a:spcBef>
                <a:spcPts val="640"/>
              </a:spcBef>
              <a:spcAft>
                <a:spcPts val="0"/>
              </a:spcAft>
              <a:buClr>
                <a:srgbClr val="0081BE"/>
              </a:buClr>
              <a:buSzPts val="3100"/>
              <a:buFont typeface="Arial"/>
              <a:buChar char="•"/>
            </a:pPr>
            <a:r>
              <a:rPr b="0" i="0" lang="en-US" sz="3100" u="none">
                <a:solidFill>
                  <a:srgbClr val="0081BE"/>
                </a:solidFill>
                <a:latin typeface="Calibri"/>
                <a:ea typeface="Calibri"/>
                <a:cs typeface="Calibri"/>
                <a:sym typeface="Calibri"/>
              </a:rPr>
              <a:t> Search engine </a:t>
            </a:r>
            <a:endParaRPr sz="3100"/>
          </a:p>
          <a:p>
            <a:pPr indent="6350" lvl="0" marL="0" marR="0" rtl="0" algn="l">
              <a:lnSpc>
                <a:spcPct val="100000"/>
              </a:lnSpc>
              <a:spcBef>
                <a:spcPts val="640"/>
              </a:spcBef>
              <a:spcAft>
                <a:spcPts val="0"/>
              </a:spcAft>
              <a:buClr>
                <a:srgbClr val="FF0000"/>
              </a:buClr>
              <a:buSzPts val="3100"/>
              <a:buFont typeface="Arial"/>
              <a:buChar char="•"/>
            </a:pPr>
            <a:r>
              <a:rPr b="0" i="0" lang="en-US" sz="3100" u="none">
                <a:solidFill>
                  <a:srgbClr val="FF0000"/>
                </a:solidFill>
                <a:latin typeface="Calibri"/>
                <a:ea typeface="Calibri"/>
                <a:cs typeface="Calibri"/>
                <a:sym typeface="Calibri"/>
              </a:rPr>
              <a:t> Other archives</a:t>
            </a:r>
            <a:endParaRPr sz="3100"/>
          </a:p>
          <a:p>
            <a:pPr indent="-139700" lvl="0" marL="342900" marR="0" rtl="0" algn="l">
              <a:spcBef>
                <a:spcPts val="640"/>
              </a:spcBef>
              <a:spcAft>
                <a:spcPts val="0"/>
              </a:spcAft>
              <a:buClr>
                <a:schemeClr val="dk1"/>
              </a:buClr>
              <a:buSzPts val="3200"/>
              <a:buFont typeface="Arial"/>
              <a:buNone/>
            </a:pPr>
            <a:r>
              <a:t/>
            </a:r>
            <a:endParaRPr b="0" i="0" sz="3100" u="none">
              <a:solidFill>
                <a:srgbClr val="FF0000"/>
              </a:solidFill>
              <a:latin typeface="Calibri"/>
              <a:ea typeface="Calibri"/>
              <a:cs typeface="Calibri"/>
              <a:sym typeface="Calibri"/>
            </a:endParaRPr>
          </a:p>
        </p:txBody>
      </p:sp>
      <p:pic>
        <p:nvPicPr>
          <p:cNvPr descr="Image of the Internet Archive's Logo." id="455" name="Google Shape;455;p62" title="IA Logo"/>
          <p:cNvPicPr preferRelativeResize="0"/>
          <p:nvPr/>
        </p:nvPicPr>
        <p:blipFill rotWithShape="1">
          <a:blip r:embed="rId3">
            <a:alphaModFix/>
          </a:blip>
          <a:srcRect b="0" l="0" r="0" t="0"/>
          <a:stretch/>
        </p:blipFill>
        <p:spPr>
          <a:xfrm>
            <a:off x="4289825" y="1822846"/>
            <a:ext cx="564356" cy="564356"/>
          </a:xfrm>
          <a:prstGeom prst="rect">
            <a:avLst/>
          </a:prstGeom>
          <a:noFill/>
          <a:ln>
            <a:noFill/>
          </a:ln>
        </p:spPr>
      </p:pic>
      <p:pic>
        <p:nvPicPr>
          <p:cNvPr descr="Image of Bing's logo." id="456" name="Google Shape;456;p62" title="Bing"/>
          <p:cNvPicPr preferRelativeResize="0"/>
          <p:nvPr/>
        </p:nvPicPr>
        <p:blipFill rotWithShape="1">
          <a:blip r:embed="rId4">
            <a:alphaModFix/>
          </a:blip>
          <a:srcRect b="0" l="0" r="0" t="0"/>
          <a:stretch/>
        </p:blipFill>
        <p:spPr>
          <a:xfrm>
            <a:off x="4150012" y="2674303"/>
            <a:ext cx="617934" cy="211931"/>
          </a:xfrm>
          <a:prstGeom prst="rect">
            <a:avLst/>
          </a:prstGeom>
          <a:noFill/>
          <a:ln>
            <a:noFill/>
          </a:ln>
          <a:effectLst>
            <a:outerShdw blurRad="292100" rotWithShape="0" algn="tl" dir="2700000" dist="139700">
              <a:srgbClr val="333333">
                <a:alpha val="64705"/>
              </a:srgbClr>
            </a:outerShdw>
          </a:effectLst>
        </p:spPr>
      </p:pic>
      <p:pic>
        <p:nvPicPr>
          <p:cNvPr descr="Image of the Google Logo" id="457" name="Google Shape;457;p62" title="Google"/>
          <p:cNvPicPr preferRelativeResize="0"/>
          <p:nvPr/>
        </p:nvPicPr>
        <p:blipFill rotWithShape="1">
          <a:blip r:embed="rId5">
            <a:alphaModFix/>
          </a:blip>
          <a:srcRect b="0" l="0" r="0" t="0"/>
          <a:stretch/>
        </p:blipFill>
        <p:spPr>
          <a:xfrm>
            <a:off x="6097850" y="2708819"/>
            <a:ext cx="602456" cy="234553"/>
          </a:xfrm>
          <a:prstGeom prst="rect">
            <a:avLst/>
          </a:prstGeom>
          <a:noFill/>
          <a:ln>
            <a:noFill/>
          </a:ln>
          <a:effectLst>
            <a:outerShdw blurRad="292100" rotWithShape="0" algn="tl" dir="2700000" dist="139700">
              <a:srgbClr val="333333">
                <a:alpha val="64705"/>
              </a:srgbClr>
            </a:outerShdw>
          </a:effectLst>
        </p:spPr>
      </p:pic>
      <p:pic>
        <p:nvPicPr>
          <p:cNvPr descr="Image of Yahoo's logo." id="458" name="Google Shape;458;p62" title="Yahoo"/>
          <p:cNvPicPr preferRelativeResize="0"/>
          <p:nvPr/>
        </p:nvPicPr>
        <p:blipFill rotWithShape="1">
          <a:blip r:embed="rId6">
            <a:alphaModFix/>
          </a:blip>
          <a:srcRect b="0" l="0" r="0" t="0"/>
          <a:stretch/>
        </p:blipFill>
        <p:spPr>
          <a:xfrm>
            <a:off x="4953075" y="2694525"/>
            <a:ext cx="959644" cy="191690"/>
          </a:xfrm>
          <a:prstGeom prst="rect">
            <a:avLst/>
          </a:prstGeom>
          <a:noFill/>
          <a:ln>
            <a:noFill/>
          </a:ln>
          <a:effectLst>
            <a:outerShdw blurRad="292100" rotWithShape="0" algn="tl" dir="2700000" dist="139700">
              <a:srgbClr val="333333">
                <a:alpha val="64705"/>
              </a:srgbClr>
            </a:outerShdw>
          </a:effectLst>
        </p:spPr>
      </p:pic>
      <p:pic>
        <p:nvPicPr>
          <p:cNvPr descr="C:\Users\aalsum\Desktop\Temp\archive-it.png&#10;Archive-It's logo." id="459" name="Google Shape;459;p62" title="Archive-It."/>
          <p:cNvPicPr preferRelativeResize="0"/>
          <p:nvPr/>
        </p:nvPicPr>
        <p:blipFill rotWithShape="1">
          <a:blip r:embed="rId7">
            <a:alphaModFix/>
          </a:blip>
          <a:srcRect b="0" l="0" r="0" t="0"/>
          <a:stretch/>
        </p:blipFill>
        <p:spPr>
          <a:xfrm>
            <a:off x="2125662" y="3561159"/>
            <a:ext cx="509588" cy="481013"/>
          </a:xfrm>
          <a:prstGeom prst="rect">
            <a:avLst/>
          </a:prstGeom>
          <a:noFill/>
          <a:ln>
            <a:noFill/>
          </a:ln>
          <a:effectLst>
            <a:outerShdw blurRad="292100" rotWithShape="0" algn="tl" dir="2700000" dist="139700">
              <a:srgbClr val="333333">
                <a:alpha val="64705"/>
              </a:srgbClr>
            </a:outerShdw>
          </a:effectLst>
        </p:spPr>
      </p:pic>
      <p:pic>
        <p:nvPicPr>
          <p:cNvPr descr="C:\Users\aalsum\Desktop\Temp\webcite.jpg&#10;WebCite Logo." id="460" name="Google Shape;460;p62" title="WebCite"/>
          <p:cNvPicPr preferRelativeResize="0"/>
          <p:nvPr/>
        </p:nvPicPr>
        <p:blipFill rotWithShape="1">
          <a:blip r:embed="rId8">
            <a:alphaModFix/>
          </a:blip>
          <a:srcRect b="0" l="0" r="0" t="0"/>
          <a:stretch/>
        </p:blipFill>
        <p:spPr>
          <a:xfrm>
            <a:off x="3108325" y="3698081"/>
            <a:ext cx="742950" cy="207169"/>
          </a:xfrm>
          <a:prstGeom prst="rect">
            <a:avLst/>
          </a:prstGeom>
          <a:noFill/>
          <a:ln>
            <a:noFill/>
          </a:ln>
          <a:effectLst>
            <a:outerShdw blurRad="292100" rotWithShape="0" algn="tl" dir="2700000" dist="139700">
              <a:srgbClr val="333333">
                <a:alpha val="64705"/>
              </a:srgbClr>
            </a:outerShdw>
          </a:effectLst>
        </p:spPr>
      </p:pic>
      <p:pic>
        <p:nvPicPr>
          <p:cNvPr descr="C:\Users\aalsum\Desktop\Temp\bl_logo_100.gif&#10;British Library's logo." id="461" name="Google Shape;461;p62" title="British Library"/>
          <p:cNvPicPr preferRelativeResize="0"/>
          <p:nvPr/>
        </p:nvPicPr>
        <p:blipFill rotWithShape="1">
          <a:blip r:embed="rId9">
            <a:alphaModFix/>
          </a:blip>
          <a:srcRect b="0" l="0" r="0" t="0"/>
          <a:stretch/>
        </p:blipFill>
        <p:spPr>
          <a:xfrm>
            <a:off x="1427162" y="3654028"/>
            <a:ext cx="371475" cy="714375"/>
          </a:xfrm>
          <a:prstGeom prst="rect">
            <a:avLst/>
          </a:prstGeom>
          <a:noFill/>
          <a:ln>
            <a:noFill/>
          </a:ln>
          <a:effectLst>
            <a:outerShdw blurRad="292100" rotWithShape="0" algn="tl" dir="2700000" dist="139700">
              <a:srgbClr val="333333">
                <a:alpha val="64705"/>
              </a:srgbClr>
            </a:outerShdw>
          </a:effectLst>
        </p:spPr>
      </p:pic>
      <p:pic>
        <p:nvPicPr>
          <p:cNvPr descr="C:\Users\aalsum\Desktop\Temp\hdr-logo.gif&#10;The Nation Archive's logo." id="462" name="Google Shape;462;p62" title="The Nation Archives (UK)"/>
          <p:cNvPicPr preferRelativeResize="0"/>
          <p:nvPr/>
        </p:nvPicPr>
        <p:blipFill rotWithShape="1">
          <a:blip r:embed="rId10">
            <a:alphaModFix/>
          </a:blip>
          <a:srcRect b="0" l="0" r="0" t="0"/>
          <a:stretch/>
        </p:blipFill>
        <p:spPr>
          <a:xfrm>
            <a:off x="2125662" y="4154090"/>
            <a:ext cx="1790700" cy="259556"/>
          </a:xfrm>
          <a:prstGeom prst="rect">
            <a:avLst/>
          </a:prstGeom>
          <a:noFill/>
          <a:ln>
            <a:noFill/>
          </a:ln>
          <a:effectLst>
            <a:outerShdw blurRad="292100" rotWithShape="0" algn="tl" dir="2700000" dist="139700">
              <a:srgbClr val="333333">
                <a:alpha val="64705"/>
              </a:srgbClr>
            </a:outerShdw>
          </a:effectLst>
        </p:spPr>
      </p:pic>
      <p:pic>
        <p:nvPicPr>
          <p:cNvPr descr="C:\Users\aalsum\Desktop\Temp\archiefweb.png&#10;Archiefweb.eu's logo." id="463" name="Google Shape;463;p62" title="Archiefweb.eu"/>
          <p:cNvPicPr preferRelativeResize="0"/>
          <p:nvPr/>
        </p:nvPicPr>
        <p:blipFill rotWithShape="1">
          <a:blip r:embed="rId11">
            <a:alphaModFix/>
          </a:blip>
          <a:srcRect b="0" l="0" r="0" t="0"/>
          <a:stretch/>
        </p:blipFill>
        <p:spPr>
          <a:xfrm>
            <a:off x="4640262" y="3480197"/>
            <a:ext cx="2078831" cy="235744"/>
          </a:xfrm>
          <a:prstGeom prst="rect">
            <a:avLst/>
          </a:prstGeom>
          <a:noFill/>
          <a:ln>
            <a:noFill/>
          </a:ln>
          <a:effectLst>
            <a:outerShdw blurRad="292100" rotWithShape="0" algn="tl" dir="2700000" dist="139700">
              <a:srgbClr val="333333">
                <a:alpha val="64705"/>
              </a:srgbClr>
            </a:outerShdw>
          </a:effectLst>
        </p:spPr>
      </p:pic>
      <p:pic>
        <p:nvPicPr>
          <p:cNvPr descr="C:\Users\aalsum\Desktop\Temp\cdl_logo.gif&#10;California Digital Library logo." id="464" name="Google Shape;464;p62" title="California Digital Library"/>
          <p:cNvPicPr preferRelativeResize="0"/>
          <p:nvPr/>
        </p:nvPicPr>
        <p:blipFill rotWithShape="1">
          <a:blip r:embed="rId12">
            <a:alphaModFix/>
          </a:blip>
          <a:srcRect b="0" l="0" r="0" t="0"/>
          <a:stretch/>
        </p:blipFill>
        <p:spPr>
          <a:xfrm>
            <a:off x="7577137" y="3474244"/>
            <a:ext cx="1223963" cy="439340"/>
          </a:xfrm>
          <a:prstGeom prst="rect">
            <a:avLst/>
          </a:prstGeom>
          <a:noFill/>
          <a:ln>
            <a:noFill/>
          </a:ln>
          <a:effectLst>
            <a:outerShdw blurRad="292100" rotWithShape="0" algn="tl" dir="2700000" dist="139700">
              <a:srgbClr val="333333">
                <a:alpha val="64705"/>
              </a:srgbClr>
            </a:outerShdw>
          </a:effectLst>
        </p:spPr>
      </p:pic>
      <p:pic>
        <p:nvPicPr>
          <p:cNvPr descr="C:\Users\aalsum\Desktop\Temp\diigo.png&#10;Diigo logo." id="465" name="Google Shape;465;p62" title="Diigo."/>
          <p:cNvPicPr preferRelativeResize="0"/>
          <p:nvPr/>
        </p:nvPicPr>
        <p:blipFill rotWithShape="1">
          <a:blip r:embed="rId13">
            <a:alphaModFix/>
          </a:blip>
          <a:srcRect b="0" l="0" r="0" t="0"/>
          <a:stretch/>
        </p:blipFill>
        <p:spPr>
          <a:xfrm>
            <a:off x="7591425" y="3970734"/>
            <a:ext cx="892969" cy="342900"/>
          </a:xfrm>
          <a:prstGeom prst="rect">
            <a:avLst/>
          </a:prstGeom>
          <a:noFill/>
          <a:ln>
            <a:noFill/>
          </a:ln>
          <a:effectLst>
            <a:outerShdw blurRad="292100" rotWithShape="0" algn="tl" dir="2700000" dist="139700">
              <a:srgbClr val="333333">
                <a:alpha val="64705"/>
              </a:srgbClr>
            </a:outerShdw>
          </a:effectLst>
        </p:spPr>
      </p:pic>
      <p:pic>
        <p:nvPicPr>
          <p:cNvPr descr="The National Archives logo." id="466" name="Google Shape;466;p62" title="The National Archives (US)"/>
          <p:cNvPicPr preferRelativeResize="0"/>
          <p:nvPr/>
        </p:nvPicPr>
        <p:blipFill rotWithShape="1">
          <a:blip r:embed="rId14">
            <a:alphaModFix/>
          </a:blip>
          <a:srcRect b="0" l="0" r="0" t="0"/>
          <a:stretch/>
        </p:blipFill>
        <p:spPr>
          <a:xfrm>
            <a:off x="5121275" y="3873103"/>
            <a:ext cx="1718071" cy="364331"/>
          </a:xfrm>
          <a:prstGeom prst="rect">
            <a:avLst/>
          </a:prstGeom>
          <a:noFill/>
          <a:ln>
            <a:noFill/>
          </a:ln>
          <a:effectLst>
            <a:outerShdw blurRad="292100" rotWithShape="0" algn="tl" dir="2700000" dist="139700">
              <a:srgbClr val="333333">
                <a:alpha val="64705"/>
              </a:srgbClr>
            </a:outerShdw>
          </a:effectLst>
        </p:spPr>
      </p:pic>
      <p:sp>
        <p:nvSpPr>
          <p:cNvPr id="467" name="Google Shape;467;p62"/>
          <p:cNvSpPr/>
          <p:nvPr/>
        </p:nvSpPr>
        <p:spPr>
          <a:xfrm>
            <a:off x="3952187" y="4267138"/>
            <a:ext cx="517500" cy="253500"/>
          </a:xfrm>
          <a:prstGeom prst="ellipse">
            <a:avLst/>
          </a:prstGeom>
          <a:solidFill>
            <a:srgbClr val="4BACC6">
              <a:alpha val="25490"/>
            </a:srgbClr>
          </a:solidFill>
          <a:ln cap="flat" cmpd="sng" w="12700">
            <a:solidFill>
              <a:srgbClr val="357D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51616"/>
              </a:buClr>
              <a:buSzPts val="1100"/>
              <a:buFont typeface="Calibri"/>
              <a:buNone/>
            </a:pPr>
            <a:r>
              <a:rPr b="1" i="0" lang="en-US" sz="1100" u="none">
                <a:solidFill>
                  <a:srgbClr val="151616"/>
                </a:solidFill>
                <a:latin typeface="Calibri"/>
                <a:ea typeface="Calibri"/>
                <a:cs typeface="Calibri"/>
                <a:sym typeface="Calibri"/>
              </a:rPr>
              <a:t>UK</a:t>
            </a:r>
            <a:endParaRPr/>
          </a:p>
        </p:txBody>
      </p:sp>
      <p:sp>
        <p:nvSpPr>
          <p:cNvPr id="468" name="Google Shape;468;p62"/>
          <p:cNvSpPr/>
          <p:nvPr/>
        </p:nvSpPr>
        <p:spPr>
          <a:xfrm>
            <a:off x="6623237" y="4252763"/>
            <a:ext cx="516000" cy="254700"/>
          </a:xfrm>
          <a:prstGeom prst="ellipse">
            <a:avLst/>
          </a:prstGeom>
          <a:solidFill>
            <a:srgbClr val="4BACC6">
              <a:alpha val="25490"/>
            </a:srgbClr>
          </a:solidFill>
          <a:ln cap="flat" cmpd="sng" w="12700">
            <a:solidFill>
              <a:srgbClr val="357D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51616"/>
              </a:buClr>
              <a:buSzPts val="1100"/>
              <a:buFont typeface="Calibri"/>
              <a:buNone/>
            </a:pPr>
            <a:r>
              <a:rPr b="1" i="0" lang="en-US" sz="1100" u="none">
                <a:solidFill>
                  <a:srgbClr val="151616"/>
                </a:solidFill>
                <a:latin typeface="Calibri"/>
                <a:ea typeface="Calibri"/>
                <a:cs typeface="Calibri"/>
                <a:sym typeface="Calibri"/>
              </a:rPr>
              <a:t>US</a:t>
            </a:r>
            <a:endParaRPr/>
          </a:p>
        </p:txBody>
      </p:sp>
      <p:sp>
        <p:nvSpPr>
          <p:cNvPr id="469" name="Google Shape;469;p62"/>
          <p:cNvSpPr txBox="1"/>
          <p:nvPr/>
        </p:nvSpPr>
        <p:spPr>
          <a:xfrm>
            <a:off x="588950" y="4629150"/>
            <a:ext cx="5380200" cy="2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0" lang="en-US" u="none">
                <a:solidFill>
                  <a:schemeClr val="dk1"/>
                </a:solidFill>
                <a:latin typeface="Calibri"/>
                <a:ea typeface="Calibri"/>
                <a:cs typeface="Calibri"/>
                <a:sym typeface="Calibri"/>
              </a:rPr>
              <a:t>See also: Ainsworth et al.,  </a:t>
            </a:r>
            <a:r>
              <a:rPr lang="en-US" u="sng">
                <a:solidFill>
                  <a:schemeClr val="hlink"/>
                </a:solidFill>
                <a:latin typeface="Calibri"/>
                <a:ea typeface="Calibri"/>
                <a:cs typeface="Calibri"/>
                <a:sym typeface="Calibri"/>
                <a:hlinkClick r:id="rId15"/>
              </a:rPr>
              <a:t>"How Much of the Web Is Archived?"</a:t>
            </a:r>
            <a:r>
              <a:rPr i="0" lang="en-US" u="none">
                <a:solidFill>
                  <a:schemeClr val="dk1"/>
                </a:solidFill>
                <a:latin typeface="Calibri"/>
                <a:ea typeface="Calibri"/>
                <a:cs typeface="Calibri"/>
                <a:sym typeface="Calibri"/>
              </a:rPr>
              <a:t> </a:t>
            </a:r>
            <a:endParaRPr sz="1600">
              <a:latin typeface="Calibri"/>
              <a:ea typeface="Calibri"/>
              <a:cs typeface="Calibri"/>
              <a:sym typeface="Calibri"/>
            </a:endParaRPr>
          </a:p>
        </p:txBody>
      </p:sp>
      <p:sp>
        <p:nvSpPr>
          <p:cNvPr id="470" name="Google Shape;470;p6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152400" y="171450"/>
            <a:ext cx="88392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1000 URIs Ordered by First Observation Date</a:t>
            </a:r>
            <a:endParaRPr/>
          </a:p>
        </p:txBody>
      </p:sp>
      <p:pic>
        <p:nvPicPr>
          <p:cNvPr descr="scatteredDmoz1SortedBydateV" id="476" name="Google Shape;476;p63"/>
          <p:cNvPicPr preferRelativeResize="0"/>
          <p:nvPr/>
        </p:nvPicPr>
        <p:blipFill rotWithShape="1">
          <a:blip r:embed="rId3">
            <a:alphaModFix/>
          </a:blip>
          <a:srcRect b="0" l="0" r="0" t="0"/>
          <a:stretch/>
        </p:blipFill>
        <p:spPr>
          <a:xfrm>
            <a:off x="1671638" y="904200"/>
            <a:ext cx="5800724" cy="3663553"/>
          </a:xfrm>
          <a:prstGeom prst="rect">
            <a:avLst/>
          </a:prstGeom>
          <a:noFill/>
          <a:ln>
            <a:noFill/>
          </a:ln>
          <a:effectLst>
            <a:outerShdw blurRad="190500" rotWithShape="0" algn="tl">
              <a:srgbClr val="000000">
                <a:alpha val="69803"/>
              </a:srgbClr>
            </a:outerShdw>
          </a:effectLst>
        </p:spPr>
      </p:pic>
      <p:sp>
        <p:nvSpPr>
          <p:cNvPr id="477" name="Google Shape;477;p63"/>
          <p:cNvSpPr txBox="1"/>
          <p:nvPr/>
        </p:nvSpPr>
        <p:spPr>
          <a:xfrm>
            <a:off x="1295400" y="4632722"/>
            <a:ext cx="6384900" cy="20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0" lang="en-US" sz="1300" u="none">
                <a:solidFill>
                  <a:schemeClr val="dk1"/>
                </a:solidFill>
                <a:latin typeface="Calibri"/>
                <a:ea typeface="Calibri"/>
                <a:cs typeface="Calibri"/>
                <a:sym typeface="Calibri"/>
              </a:rPr>
              <a:t>See also: WS-DL blog, </a:t>
            </a:r>
            <a:r>
              <a:rPr lang="en-US" sz="1300" u="sng">
                <a:solidFill>
                  <a:schemeClr val="hlink"/>
                </a:solidFill>
                <a:latin typeface="Calibri"/>
                <a:ea typeface="Calibri"/>
                <a:cs typeface="Calibri"/>
                <a:sym typeface="Calibri"/>
                <a:hlinkClick r:id="rId4"/>
              </a:rPr>
              <a:t>"How Much of the Web Is Archived?"</a:t>
            </a:r>
            <a:r>
              <a:rPr i="0" lang="en-US" sz="1300" u="none">
                <a:solidFill>
                  <a:schemeClr val="dk1"/>
                </a:solidFill>
                <a:latin typeface="Calibri"/>
                <a:ea typeface="Calibri"/>
                <a:cs typeface="Calibri"/>
                <a:sym typeface="Calibri"/>
              </a:rPr>
              <a:t> </a:t>
            </a:r>
            <a:endParaRPr sz="1500">
              <a:latin typeface="Calibri"/>
              <a:ea typeface="Calibri"/>
              <a:cs typeface="Calibri"/>
              <a:sym typeface="Calibri"/>
            </a:endParaRPr>
          </a:p>
        </p:txBody>
      </p:sp>
      <p:pic>
        <p:nvPicPr>
          <p:cNvPr id="478" name="Google Shape;478;p63"/>
          <p:cNvPicPr preferRelativeResize="0"/>
          <p:nvPr/>
        </p:nvPicPr>
        <p:blipFill rotWithShape="1">
          <a:blip r:embed="rId5">
            <a:alphaModFix/>
          </a:blip>
          <a:srcRect b="0" l="0" r="0" t="0"/>
          <a:stretch/>
        </p:blipFill>
        <p:spPr>
          <a:xfrm>
            <a:off x="4699075" y="1070425"/>
            <a:ext cx="1132284" cy="340519"/>
          </a:xfrm>
          <a:prstGeom prst="rect">
            <a:avLst/>
          </a:prstGeom>
          <a:noFill/>
          <a:ln>
            <a:noFill/>
          </a:ln>
          <a:effectLst>
            <a:outerShdw blurRad="190500" rotWithShape="0" algn="tl">
              <a:srgbClr val="000000">
                <a:alpha val="69803"/>
              </a:srgbClr>
            </a:outerShdw>
          </a:effectLst>
        </p:spPr>
      </p:pic>
      <p:sp>
        <p:nvSpPr>
          <p:cNvPr id="479" name="Google Shape;479;p6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descr="scatteredDmoz1SortedBydateV" id="484" name="Google Shape;484;p64"/>
          <p:cNvPicPr preferRelativeResize="0"/>
          <p:nvPr/>
        </p:nvPicPr>
        <p:blipFill rotWithShape="1">
          <a:blip r:embed="rId3">
            <a:alphaModFix/>
          </a:blip>
          <a:srcRect b="0" l="0" r="0" t="0"/>
          <a:stretch/>
        </p:blipFill>
        <p:spPr>
          <a:xfrm>
            <a:off x="876300" y="475059"/>
            <a:ext cx="3086099" cy="1949052"/>
          </a:xfrm>
          <a:prstGeom prst="rect">
            <a:avLst/>
          </a:prstGeom>
          <a:noFill/>
          <a:ln>
            <a:noFill/>
          </a:ln>
          <a:effectLst>
            <a:outerShdw blurRad="190500" rotWithShape="0" algn="tl">
              <a:srgbClr val="000000">
                <a:alpha val="69803"/>
              </a:srgbClr>
            </a:outerShdw>
          </a:effectLst>
        </p:spPr>
      </p:pic>
      <p:pic>
        <p:nvPicPr>
          <p:cNvPr descr="scatteredrecentSortedBydateV" id="485" name="Google Shape;485;p64"/>
          <p:cNvPicPr preferRelativeResize="0"/>
          <p:nvPr/>
        </p:nvPicPr>
        <p:blipFill rotWithShape="1">
          <a:blip r:embed="rId4">
            <a:alphaModFix/>
          </a:blip>
          <a:srcRect b="0" l="0" r="0" t="0"/>
          <a:stretch/>
        </p:blipFill>
        <p:spPr>
          <a:xfrm>
            <a:off x="5219700" y="475059"/>
            <a:ext cx="3086099" cy="1949052"/>
          </a:xfrm>
          <a:prstGeom prst="rect">
            <a:avLst/>
          </a:prstGeom>
          <a:noFill/>
          <a:ln>
            <a:noFill/>
          </a:ln>
          <a:effectLst>
            <a:outerShdw blurRad="190500" rotWithShape="0" algn="tl">
              <a:srgbClr val="000000">
                <a:alpha val="69803"/>
              </a:srgbClr>
            </a:outerShdw>
          </a:effectLst>
        </p:spPr>
      </p:pic>
      <p:pic>
        <p:nvPicPr>
          <p:cNvPr descr="scatteredbitlySortedBydateV" id="486" name="Google Shape;486;p64"/>
          <p:cNvPicPr preferRelativeResize="0"/>
          <p:nvPr/>
        </p:nvPicPr>
        <p:blipFill rotWithShape="1">
          <a:blip r:embed="rId5">
            <a:alphaModFix/>
          </a:blip>
          <a:srcRect b="0" l="0" r="0" t="0"/>
          <a:stretch/>
        </p:blipFill>
        <p:spPr>
          <a:xfrm>
            <a:off x="876300" y="2865834"/>
            <a:ext cx="3086099" cy="1949052"/>
          </a:xfrm>
          <a:prstGeom prst="rect">
            <a:avLst/>
          </a:prstGeom>
          <a:noFill/>
          <a:ln>
            <a:noFill/>
          </a:ln>
          <a:effectLst>
            <a:outerShdw blurRad="190500" rotWithShape="0" algn="tl">
              <a:srgbClr val="000000">
                <a:alpha val="69803"/>
              </a:srgbClr>
            </a:outerShdw>
          </a:effectLst>
        </p:spPr>
      </p:pic>
      <p:pic>
        <p:nvPicPr>
          <p:cNvPr descr="scatteredseSortedBydateV" id="487" name="Google Shape;487;p64"/>
          <p:cNvPicPr preferRelativeResize="0"/>
          <p:nvPr/>
        </p:nvPicPr>
        <p:blipFill rotWithShape="1">
          <a:blip r:embed="rId6">
            <a:alphaModFix/>
          </a:blip>
          <a:srcRect b="0" l="0" r="0" t="0"/>
          <a:stretch/>
        </p:blipFill>
        <p:spPr>
          <a:xfrm>
            <a:off x="5219700" y="2865834"/>
            <a:ext cx="3086099" cy="1949052"/>
          </a:xfrm>
          <a:prstGeom prst="rect">
            <a:avLst/>
          </a:prstGeom>
          <a:noFill/>
          <a:ln>
            <a:noFill/>
          </a:ln>
          <a:effectLst>
            <a:outerShdw blurRad="190500" rotWithShape="0" algn="tl">
              <a:srgbClr val="000000">
                <a:alpha val="69803"/>
              </a:srgbClr>
            </a:outerShdw>
          </a:effectLst>
        </p:spPr>
      </p:pic>
      <p:pic>
        <p:nvPicPr>
          <p:cNvPr id="488" name="Google Shape;488;p64"/>
          <p:cNvPicPr preferRelativeResize="0"/>
          <p:nvPr/>
        </p:nvPicPr>
        <p:blipFill rotWithShape="1">
          <a:blip r:embed="rId7">
            <a:alphaModFix/>
          </a:blip>
          <a:srcRect b="0" l="0" r="0" t="0"/>
          <a:stretch/>
        </p:blipFill>
        <p:spPr>
          <a:xfrm>
            <a:off x="5359400" y="317897"/>
            <a:ext cx="1285875" cy="296465"/>
          </a:xfrm>
          <a:prstGeom prst="rect">
            <a:avLst/>
          </a:prstGeom>
          <a:noFill/>
          <a:ln>
            <a:noFill/>
          </a:ln>
          <a:effectLst>
            <a:outerShdw blurRad="190500" rotWithShape="0" algn="tl">
              <a:srgbClr val="000000">
                <a:alpha val="69803"/>
              </a:srgbClr>
            </a:outerShdw>
          </a:effectLst>
        </p:spPr>
      </p:pic>
      <p:pic>
        <p:nvPicPr>
          <p:cNvPr id="489" name="Google Shape;489;p64"/>
          <p:cNvPicPr preferRelativeResize="0"/>
          <p:nvPr/>
        </p:nvPicPr>
        <p:blipFill rotWithShape="1">
          <a:blip r:embed="rId8">
            <a:alphaModFix/>
          </a:blip>
          <a:srcRect b="0" l="0" r="0" t="0"/>
          <a:stretch/>
        </p:blipFill>
        <p:spPr>
          <a:xfrm>
            <a:off x="1079500" y="2578894"/>
            <a:ext cx="664369" cy="426244"/>
          </a:xfrm>
          <a:prstGeom prst="rect">
            <a:avLst/>
          </a:prstGeom>
          <a:noFill/>
          <a:ln>
            <a:noFill/>
          </a:ln>
          <a:effectLst>
            <a:outerShdw blurRad="190500" rotWithShape="0" algn="tl">
              <a:srgbClr val="000000">
                <a:alpha val="69803"/>
              </a:srgbClr>
            </a:outerShdw>
          </a:effectLst>
        </p:spPr>
      </p:pic>
      <p:pic>
        <p:nvPicPr>
          <p:cNvPr id="490" name="Google Shape;490;p64"/>
          <p:cNvPicPr preferRelativeResize="0"/>
          <p:nvPr/>
        </p:nvPicPr>
        <p:blipFill rotWithShape="1">
          <a:blip r:embed="rId9">
            <a:alphaModFix/>
          </a:blip>
          <a:srcRect b="0" l="0" r="0" t="0"/>
          <a:stretch/>
        </p:blipFill>
        <p:spPr>
          <a:xfrm>
            <a:off x="5416550" y="2600325"/>
            <a:ext cx="891778" cy="417909"/>
          </a:xfrm>
          <a:prstGeom prst="rect">
            <a:avLst/>
          </a:prstGeom>
          <a:noFill/>
          <a:ln>
            <a:noFill/>
          </a:ln>
          <a:effectLst>
            <a:outerShdw blurRad="190500" rotWithShape="0" algn="tl">
              <a:srgbClr val="000000">
                <a:alpha val="69803"/>
              </a:srgbClr>
            </a:outerShdw>
          </a:effectLst>
        </p:spPr>
      </p:pic>
      <p:pic>
        <p:nvPicPr>
          <p:cNvPr id="491" name="Google Shape;491;p64"/>
          <p:cNvPicPr preferRelativeResize="0"/>
          <p:nvPr/>
        </p:nvPicPr>
        <p:blipFill rotWithShape="1">
          <a:blip r:embed="rId10">
            <a:alphaModFix/>
          </a:blip>
          <a:srcRect b="0" l="0" r="0" t="0"/>
          <a:stretch/>
        </p:blipFill>
        <p:spPr>
          <a:xfrm>
            <a:off x="1016000" y="317897"/>
            <a:ext cx="1132284" cy="340519"/>
          </a:xfrm>
          <a:prstGeom prst="rect">
            <a:avLst/>
          </a:prstGeom>
          <a:noFill/>
          <a:ln>
            <a:noFill/>
          </a:ln>
          <a:effectLst>
            <a:outerShdw blurRad="190500" rotWithShape="0" algn="tl">
              <a:srgbClr val="000000">
                <a:alpha val="69803"/>
              </a:srgbClr>
            </a:outerShdw>
          </a:effectLst>
        </p:spPr>
      </p:pic>
      <p:sp>
        <p:nvSpPr>
          <p:cNvPr id="492" name="Google Shape;492;p6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How Much of the Web is Archived?</a:t>
            </a:r>
            <a:br>
              <a:rPr b="0" i="0" lang="en-US" sz="4000" u="none" cap="none" strike="noStrike">
                <a:solidFill>
                  <a:schemeClr val="dk1"/>
                </a:solidFill>
                <a:latin typeface="Calibri"/>
                <a:ea typeface="Calibri"/>
                <a:cs typeface="Calibri"/>
                <a:sym typeface="Calibri"/>
              </a:rPr>
            </a:br>
            <a:r>
              <a:rPr b="0" i="0" lang="en-US" sz="4000" u="none" cap="none" strike="noStrike">
                <a:solidFill>
                  <a:schemeClr val="dk1"/>
                </a:solidFill>
                <a:latin typeface="Calibri"/>
                <a:ea typeface="Calibri"/>
                <a:cs typeface="Calibri"/>
                <a:sym typeface="Calibri"/>
              </a:rPr>
              <a:t>It Depends on Which Web…</a:t>
            </a:r>
            <a:endParaRPr/>
          </a:p>
        </p:txBody>
      </p:sp>
      <p:graphicFrame>
        <p:nvGraphicFramePr>
          <p:cNvPr id="498" name="Google Shape;498;p65"/>
          <p:cNvGraphicFramePr/>
          <p:nvPr/>
        </p:nvGraphicFramePr>
        <p:xfrm>
          <a:off x="1447800" y="1600200"/>
          <a:ext cx="3000000" cy="3000000"/>
        </p:xfrm>
        <a:graphic>
          <a:graphicData uri="http://schemas.openxmlformats.org/drawingml/2006/table">
            <a:tbl>
              <a:tblPr>
                <a:noFill/>
                <a:tableStyleId>{19CC9FF3-90D0-4171-B8A2-C997C410BA3C}</a:tableStyleId>
              </a:tblPr>
              <a:tblGrid>
                <a:gridCol w="2032000"/>
                <a:gridCol w="2032000"/>
                <a:gridCol w="2032000"/>
              </a:tblGrid>
              <a:tr h="616750">
                <a:tc>
                  <a:txBody>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a:solidFill>
                            <a:srgbClr val="FFFFFF"/>
                          </a:solidFill>
                          <a:latin typeface="Calibri"/>
                          <a:ea typeface="Calibri"/>
                          <a:cs typeface="Calibri"/>
                          <a:sym typeface="Calibri"/>
                        </a:rPr>
                        <a:t>Including </a:t>
                      </a:r>
                      <a:endParaRPr sz="1100"/>
                    </a:p>
                    <a:p>
                      <a:pPr indent="0" lvl="0" marL="0" marR="0" rtl="0" algn="ctr">
                        <a:lnSpc>
                          <a:spcPct val="100000"/>
                        </a:lnSpc>
                        <a:spcBef>
                          <a:spcPts val="0"/>
                        </a:spcBef>
                        <a:spcAft>
                          <a:spcPts val="0"/>
                        </a:spcAft>
                        <a:buClr>
                          <a:srgbClr val="FFFFFF"/>
                        </a:buClr>
                        <a:buSzPts val="1800"/>
                        <a:buFont typeface="Calibri"/>
                        <a:buNone/>
                      </a:pPr>
                      <a:r>
                        <a:rPr b="1" i="0" lang="en-US" sz="1800" u="none">
                          <a:solidFill>
                            <a:srgbClr val="FFFFFF"/>
                          </a:solidFill>
                          <a:latin typeface="Calibri"/>
                          <a:ea typeface="Calibri"/>
                          <a:cs typeface="Calibri"/>
                          <a:sym typeface="Calibri"/>
                        </a:rPr>
                        <a:t>SE cache</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FFFFFF"/>
                        </a:buClr>
                        <a:buSzPts val="1800"/>
                        <a:buFont typeface="Calibri"/>
                        <a:buNone/>
                      </a:pPr>
                      <a:r>
                        <a:rPr b="1" i="0" lang="en-US" sz="1800" u="none">
                          <a:solidFill>
                            <a:srgbClr val="FFFFFF"/>
                          </a:solidFill>
                          <a:latin typeface="Calibri"/>
                          <a:ea typeface="Calibri"/>
                          <a:cs typeface="Calibri"/>
                          <a:sym typeface="Calibri"/>
                        </a:rPr>
                        <a:t>Excluding </a:t>
                      </a:r>
                      <a:endParaRPr sz="1100"/>
                    </a:p>
                    <a:p>
                      <a:pPr indent="0" lvl="0" marL="0" marR="0" rtl="0" algn="ctr">
                        <a:lnSpc>
                          <a:spcPct val="100000"/>
                        </a:lnSpc>
                        <a:spcBef>
                          <a:spcPts val="0"/>
                        </a:spcBef>
                        <a:spcAft>
                          <a:spcPts val="0"/>
                        </a:spcAft>
                        <a:buClr>
                          <a:srgbClr val="FFFFFF"/>
                        </a:buClr>
                        <a:buSzPts val="1800"/>
                        <a:buFont typeface="Calibri"/>
                        <a:buNone/>
                      </a:pPr>
                      <a:r>
                        <a:rPr b="1" i="0" lang="en-US" sz="1800" u="none">
                          <a:solidFill>
                            <a:srgbClr val="FFFFFF"/>
                          </a:solidFill>
                          <a:latin typeface="Calibri"/>
                          <a:ea typeface="Calibri"/>
                          <a:cs typeface="Calibri"/>
                          <a:sym typeface="Calibri"/>
                        </a:rPr>
                        <a:t>SE Cache</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81BE"/>
                    </a:solidFill>
                  </a:tcPr>
                </a:tc>
              </a:tr>
              <a:tr h="464350">
                <a:tc>
                  <a:txBody>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90%</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BD8E8"/>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79%</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BD8E8"/>
                    </a:solidFill>
                  </a:tcPr>
                </a:tc>
              </a:tr>
              <a:tr h="464350">
                <a:tc>
                  <a:txBody>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97%</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F4"/>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68%</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F4"/>
                    </a:solidFill>
                  </a:tcPr>
                </a:tc>
              </a:tr>
              <a:tr h="464350">
                <a:tc>
                  <a:txBody>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35%</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BD8E8"/>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16%</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CBD8E8"/>
                    </a:solidFill>
                  </a:tcPr>
                </a:tc>
              </a:tr>
              <a:tr h="464350">
                <a:tc>
                  <a:txBody>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81BE"/>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88%</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F4"/>
                    </a:solidFill>
                  </a:tcPr>
                </a:tc>
                <a:tc>
                  <a:txBody>
                    <a:bodyPr/>
                    <a:lstStyle/>
                    <a:p>
                      <a:pPr indent="0" lvl="0" marL="0" marR="0" rtl="0" algn="ctr">
                        <a:lnSpc>
                          <a:spcPct val="100000"/>
                        </a:lnSpc>
                        <a:spcBef>
                          <a:spcPts val="0"/>
                        </a:spcBef>
                        <a:spcAft>
                          <a:spcPts val="0"/>
                        </a:spcAft>
                        <a:buClr>
                          <a:srgbClr val="002060"/>
                        </a:buClr>
                        <a:buSzPts val="1800"/>
                        <a:buFont typeface="Calibri"/>
                        <a:buNone/>
                      </a:pPr>
                      <a:r>
                        <a:rPr b="1" i="0" lang="en-US" sz="1800" u="none">
                          <a:solidFill>
                            <a:srgbClr val="002060"/>
                          </a:solidFill>
                          <a:latin typeface="Calibri"/>
                          <a:ea typeface="Calibri"/>
                          <a:cs typeface="Calibri"/>
                          <a:sym typeface="Calibri"/>
                        </a:rPr>
                        <a:t>19%</a:t>
                      </a:r>
                      <a:endParaRPr sz="1100"/>
                    </a:p>
                  </a:txBody>
                  <a:tcPr marT="34275" marB="34275"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EDF4"/>
                    </a:solidFill>
                  </a:tcPr>
                </a:tc>
              </a:tr>
            </a:tbl>
          </a:graphicData>
        </a:graphic>
      </p:graphicFrame>
      <p:pic>
        <p:nvPicPr>
          <p:cNvPr descr="Delicious logo." id="499" name="Google Shape;499;p65" title="Delicious"/>
          <p:cNvPicPr preferRelativeResize="0"/>
          <p:nvPr/>
        </p:nvPicPr>
        <p:blipFill rotWithShape="1">
          <a:blip r:embed="rId3">
            <a:alphaModFix/>
          </a:blip>
          <a:srcRect b="0" l="0" r="0" t="0"/>
          <a:stretch/>
        </p:blipFill>
        <p:spPr>
          <a:xfrm>
            <a:off x="1693862" y="2778919"/>
            <a:ext cx="1148953" cy="265509"/>
          </a:xfrm>
          <a:prstGeom prst="rect">
            <a:avLst/>
          </a:prstGeom>
          <a:noFill/>
          <a:ln>
            <a:noFill/>
          </a:ln>
          <a:effectLst>
            <a:outerShdw blurRad="190500" rotWithShape="0" algn="tl">
              <a:schemeClr val="dk1">
                <a:alpha val="69803"/>
              </a:schemeClr>
            </a:outerShdw>
          </a:effectLst>
        </p:spPr>
      </p:pic>
      <p:pic>
        <p:nvPicPr>
          <p:cNvPr descr="Bitly logo." id="500" name="Google Shape;500;p65" title="Bitly"/>
          <p:cNvPicPr preferRelativeResize="0"/>
          <p:nvPr/>
        </p:nvPicPr>
        <p:blipFill rotWithShape="1">
          <a:blip r:embed="rId4">
            <a:alphaModFix/>
          </a:blip>
          <a:srcRect b="0" l="0" r="0" t="0"/>
          <a:stretch/>
        </p:blipFill>
        <p:spPr>
          <a:xfrm>
            <a:off x="2105025" y="3206353"/>
            <a:ext cx="532209" cy="341709"/>
          </a:xfrm>
          <a:prstGeom prst="rect">
            <a:avLst/>
          </a:prstGeom>
          <a:noFill/>
          <a:ln>
            <a:noFill/>
          </a:ln>
          <a:effectLst>
            <a:outerShdw blurRad="190500" rotWithShape="0" algn="tl">
              <a:schemeClr val="dk1">
                <a:alpha val="69803"/>
              </a:schemeClr>
            </a:outerShdw>
          </a:effectLst>
        </p:spPr>
      </p:pic>
      <p:pic>
        <p:nvPicPr>
          <p:cNvPr descr="Yahoo SE Logo" id="501" name="Google Shape;501;p65" title="Yahoo SE"/>
          <p:cNvPicPr preferRelativeResize="0"/>
          <p:nvPr/>
        </p:nvPicPr>
        <p:blipFill rotWithShape="1">
          <a:blip r:embed="rId5">
            <a:alphaModFix/>
          </a:blip>
          <a:srcRect b="0" l="0" r="0" t="0"/>
          <a:stretch/>
        </p:blipFill>
        <p:spPr>
          <a:xfrm>
            <a:off x="1917700" y="3655219"/>
            <a:ext cx="813196" cy="379809"/>
          </a:xfrm>
          <a:prstGeom prst="rect">
            <a:avLst/>
          </a:prstGeom>
          <a:noFill/>
          <a:ln>
            <a:noFill/>
          </a:ln>
          <a:effectLst>
            <a:outerShdw blurRad="190500" rotWithShape="0" algn="tl">
              <a:schemeClr val="dk1">
                <a:alpha val="69803"/>
              </a:schemeClr>
            </a:outerShdw>
          </a:effectLst>
        </p:spPr>
      </p:pic>
      <p:pic>
        <p:nvPicPr>
          <p:cNvPr descr="DMOZ logo." id="502" name="Google Shape;502;p65" title="DMOZ"/>
          <p:cNvPicPr preferRelativeResize="0"/>
          <p:nvPr/>
        </p:nvPicPr>
        <p:blipFill rotWithShape="1">
          <a:blip r:embed="rId6">
            <a:alphaModFix/>
          </a:blip>
          <a:srcRect b="0" l="0" r="0" t="0"/>
          <a:stretch/>
        </p:blipFill>
        <p:spPr>
          <a:xfrm>
            <a:off x="1733550" y="2275284"/>
            <a:ext cx="1089421" cy="327422"/>
          </a:xfrm>
          <a:prstGeom prst="rect">
            <a:avLst/>
          </a:prstGeom>
          <a:noFill/>
          <a:ln>
            <a:noFill/>
          </a:ln>
          <a:effectLst>
            <a:outerShdw blurRad="190500" rotWithShape="0" algn="tl">
              <a:schemeClr val="dk1">
                <a:alpha val="69803"/>
              </a:schemeClr>
            </a:outerShdw>
          </a:effectLst>
        </p:spPr>
      </p:pic>
      <p:grpSp>
        <p:nvGrpSpPr>
          <p:cNvPr id="503" name="Google Shape;503;p65"/>
          <p:cNvGrpSpPr/>
          <p:nvPr/>
        </p:nvGrpSpPr>
        <p:grpSpPr>
          <a:xfrm>
            <a:off x="3505200" y="1285875"/>
            <a:ext cx="1828800" cy="3028950"/>
            <a:chOff x="3429000" y="2057400"/>
            <a:chExt cx="1828800" cy="4038600"/>
          </a:xfrm>
        </p:grpSpPr>
        <p:cxnSp>
          <p:nvCxnSpPr>
            <p:cNvPr id="504" name="Google Shape;504;p65"/>
            <p:cNvCxnSpPr/>
            <p:nvPr/>
          </p:nvCxnSpPr>
          <p:spPr>
            <a:xfrm>
              <a:off x="3657600" y="2057400"/>
              <a:ext cx="1524000" cy="4038600"/>
            </a:xfrm>
            <a:prstGeom prst="straightConnector1">
              <a:avLst/>
            </a:prstGeom>
            <a:noFill/>
            <a:ln cap="flat" cmpd="sng" w="38100">
              <a:solidFill>
                <a:srgbClr val="FF0000"/>
              </a:solidFill>
              <a:prstDash val="solid"/>
              <a:miter lim="800000"/>
              <a:headEnd len="sm" w="sm" type="none"/>
              <a:tailEnd len="sm" w="sm" type="none"/>
            </a:ln>
          </p:spPr>
        </p:cxnSp>
        <p:cxnSp>
          <p:nvCxnSpPr>
            <p:cNvPr id="505" name="Google Shape;505;p65"/>
            <p:cNvCxnSpPr/>
            <p:nvPr/>
          </p:nvCxnSpPr>
          <p:spPr>
            <a:xfrm flipH="1">
              <a:off x="3429000" y="2286000"/>
              <a:ext cx="1828800" cy="3657600"/>
            </a:xfrm>
            <a:prstGeom prst="straightConnector1">
              <a:avLst/>
            </a:prstGeom>
            <a:noFill/>
            <a:ln cap="flat" cmpd="sng" w="38100">
              <a:solidFill>
                <a:srgbClr val="FF0000"/>
              </a:solidFill>
              <a:prstDash val="solid"/>
              <a:miter lim="800000"/>
              <a:headEnd len="sm" w="sm" type="none"/>
              <a:tailEnd len="sm" w="sm" type="none"/>
            </a:ln>
          </p:spPr>
        </p:cxnSp>
      </p:grpSp>
      <p:sp>
        <p:nvSpPr>
          <p:cNvPr id="506" name="Google Shape;506;p65"/>
          <p:cNvSpPr txBox="1"/>
          <p:nvPr/>
        </p:nvSpPr>
        <p:spPr>
          <a:xfrm>
            <a:off x="664875" y="4266450"/>
            <a:ext cx="8229600" cy="56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i="0" lang="en-US" sz="1900" u="none">
                <a:solidFill>
                  <a:schemeClr val="dk1"/>
                </a:solidFill>
                <a:latin typeface="Calibri"/>
                <a:ea typeface="Calibri"/>
                <a:cs typeface="Calibri"/>
                <a:sym typeface="Calibri"/>
              </a:rPr>
              <a:t>Changes since 2011: no more free SE APIs; </a:t>
            </a:r>
            <a:endParaRPr sz="1300">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000"/>
              <a:buFont typeface="Arial"/>
              <a:buNone/>
            </a:pPr>
            <a:r>
              <a:rPr i="0" lang="en-US" sz="1900" u="none">
                <a:solidFill>
                  <a:schemeClr val="dk1"/>
                </a:solidFill>
                <a:latin typeface="Calibri"/>
                <a:ea typeface="Calibri"/>
                <a:cs typeface="Calibri"/>
                <a:sym typeface="Calibri"/>
              </a:rPr>
              <a:t>greatly reduced IA quarantine period; 15+ public web archives</a:t>
            </a:r>
            <a:endParaRPr sz="1300">
              <a:latin typeface="Calibri"/>
              <a:ea typeface="Calibri"/>
              <a:cs typeface="Calibri"/>
              <a:sym typeface="Calibri"/>
            </a:endParaRPr>
          </a:p>
        </p:txBody>
      </p:sp>
      <p:grpSp>
        <p:nvGrpSpPr>
          <p:cNvPr id="507" name="Google Shape;507;p65"/>
          <p:cNvGrpSpPr/>
          <p:nvPr/>
        </p:nvGrpSpPr>
        <p:grpSpPr>
          <a:xfrm>
            <a:off x="7197725" y="1684750"/>
            <a:ext cx="861900" cy="2350277"/>
            <a:chOff x="7781925" y="2474934"/>
            <a:chExt cx="861900" cy="3133703"/>
          </a:xfrm>
        </p:grpSpPr>
        <p:sp>
          <p:nvSpPr>
            <p:cNvPr id="508" name="Google Shape;508;p65"/>
            <p:cNvSpPr txBox="1"/>
            <p:nvPr/>
          </p:nvSpPr>
          <p:spPr>
            <a:xfrm>
              <a:off x="7781925" y="2474934"/>
              <a:ext cx="861900" cy="5064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i="0" lang="en-US" sz="2400" u="none">
                  <a:solidFill>
                    <a:schemeClr val="dk1"/>
                  </a:solidFill>
                  <a:latin typeface="Calibri"/>
                  <a:ea typeface="Calibri"/>
                  <a:cs typeface="Calibri"/>
                  <a:sym typeface="Calibri"/>
                </a:rPr>
                <a:t>2013</a:t>
              </a:r>
              <a:endParaRPr>
                <a:latin typeface="Calibri"/>
                <a:ea typeface="Calibri"/>
                <a:cs typeface="Calibri"/>
                <a:sym typeface="Calibri"/>
              </a:endParaRPr>
            </a:p>
          </p:txBody>
        </p:sp>
        <p:sp>
          <p:nvSpPr>
            <p:cNvPr id="509" name="Google Shape;509;p65"/>
            <p:cNvSpPr txBox="1"/>
            <p:nvPr/>
          </p:nvSpPr>
          <p:spPr>
            <a:xfrm>
              <a:off x="7781925" y="3241675"/>
              <a:ext cx="793750" cy="4572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i="0" lang="en-US" sz="2400" u="none">
                  <a:solidFill>
                    <a:schemeClr val="dk1"/>
                  </a:solidFill>
                  <a:latin typeface="Calibri"/>
                  <a:ea typeface="Calibri"/>
                  <a:cs typeface="Calibri"/>
                  <a:sym typeface="Calibri"/>
                </a:rPr>
                <a:t>95%</a:t>
              </a:r>
              <a:endParaRPr>
                <a:latin typeface="Calibri"/>
                <a:ea typeface="Calibri"/>
                <a:cs typeface="Calibri"/>
                <a:sym typeface="Calibri"/>
              </a:endParaRPr>
            </a:p>
          </p:txBody>
        </p:sp>
        <p:sp>
          <p:nvSpPr>
            <p:cNvPr id="510" name="Google Shape;510;p65"/>
            <p:cNvSpPr txBox="1"/>
            <p:nvPr/>
          </p:nvSpPr>
          <p:spPr>
            <a:xfrm>
              <a:off x="7781925" y="3895725"/>
              <a:ext cx="793750" cy="4572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i="0" lang="en-US" sz="2400" u="none">
                  <a:solidFill>
                    <a:schemeClr val="dk1"/>
                  </a:solidFill>
                  <a:latin typeface="Calibri"/>
                  <a:ea typeface="Calibri"/>
                  <a:cs typeface="Calibri"/>
                  <a:sym typeface="Calibri"/>
                </a:rPr>
                <a:t>92%</a:t>
              </a:r>
              <a:endParaRPr>
                <a:latin typeface="Calibri"/>
                <a:ea typeface="Calibri"/>
                <a:cs typeface="Calibri"/>
                <a:sym typeface="Calibri"/>
              </a:endParaRPr>
            </a:p>
          </p:txBody>
        </p:sp>
        <p:sp>
          <p:nvSpPr>
            <p:cNvPr id="511" name="Google Shape;511;p65"/>
            <p:cNvSpPr txBox="1"/>
            <p:nvPr/>
          </p:nvSpPr>
          <p:spPr>
            <a:xfrm>
              <a:off x="7781925" y="4502150"/>
              <a:ext cx="793750" cy="4572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i="0" lang="en-US" sz="2400" u="none">
                  <a:solidFill>
                    <a:schemeClr val="dk1"/>
                  </a:solidFill>
                  <a:latin typeface="Calibri"/>
                  <a:ea typeface="Calibri"/>
                  <a:cs typeface="Calibri"/>
                  <a:sym typeface="Calibri"/>
                </a:rPr>
                <a:t>23%</a:t>
              </a:r>
              <a:endParaRPr>
                <a:latin typeface="Calibri"/>
                <a:ea typeface="Calibri"/>
                <a:cs typeface="Calibri"/>
                <a:sym typeface="Calibri"/>
              </a:endParaRPr>
            </a:p>
          </p:txBody>
        </p:sp>
        <p:sp>
          <p:nvSpPr>
            <p:cNvPr id="512" name="Google Shape;512;p65"/>
            <p:cNvSpPr txBox="1"/>
            <p:nvPr/>
          </p:nvSpPr>
          <p:spPr>
            <a:xfrm>
              <a:off x="7781925" y="5151437"/>
              <a:ext cx="793750" cy="457200"/>
            </a:xfrm>
            <a:prstGeom prst="rect">
              <a:avLst/>
            </a:prstGeom>
            <a:solidFill>
              <a:srgbClr val="FFF2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i="0" lang="en-US" sz="2400" u="none">
                  <a:solidFill>
                    <a:schemeClr val="dk1"/>
                  </a:solidFill>
                  <a:latin typeface="Calibri"/>
                  <a:ea typeface="Calibri"/>
                  <a:cs typeface="Calibri"/>
                  <a:sym typeface="Calibri"/>
                </a:rPr>
                <a:t>26%</a:t>
              </a:r>
              <a:endParaRPr>
                <a:latin typeface="Calibri"/>
                <a:ea typeface="Calibri"/>
                <a:cs typeface="Calibri"/>
                <a:sym typeface="Calibri"/>
              </a:endParaRPr>
            </a:p>
          </p:txBody>
        </p:sp>
      </p:grpSp>
      <p:sp>
        <p:nvSpPr>
          <p:cNvPr id="513" name="Google Shape;513;p6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6"/>
          <p:cNvSpPr txBox="1"/>
          <p:nvPr>
            <p:ph type="ctrTitle"/>
          </p:nvPr>
        </p:nvSpPr>
        <p:spPr>
          <a:xfrm>
            <a:off x="685800" y="399956"/>
            <a:ext cx="7772400" cy="189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000"/>
              <a:buFont typeface="Calibri"/>
              <a:buNone/>
            </a:pPr>
            <a:r>
              <a:rPr b="1" lang="en-US" sz="4000"/>
              <a:t>Archiving the Web</a:t>
            </a:r>
            <a:endParaRPr/>
          </a:p>
          <a:p>
            <a:pPr indent="0" lvl="0" marL="0" rtl="0" algn="ctr">
              <a:spcBef>
                <a:spcPts val="0"/>
              </a:spcBef>
              <a:spcAft>
                <a:spcPts val="0"/>
              </a:spcAft>
              <a:buClr>
                <a:schemeClr val="dk1"/>
              </a:buClr>
              <a:buSzPts val="4400"/>
              <a:buFont typeface="Calibri"/>
              <a:buNone/>
            </a:pPr>
            <a:r>
              <a:rPr lang="en-US" sz="3600"/>
              <a:t>(Part 3 - </a:t>
            </a:r>
            <a:r>
              <a:rPr lang="en-US" sz="3600"/>
              <a:t>How Can We Navigate Through Time on the Web?</a:t>
            </a:r>
            <a:r>
              <a:rPr lang="en-US" sz="3600"/>
              <a:t>)</a:t>
            </a:r>
            <a:endParaRPr b="1"/>
          </a:p>
        </p:txBody>
      </p:sp>
      <p:sp>
        <p:nvSpPr>
          <p:cNvPr id="519" name="Google Shape;519;p66"/>
          <p:cNvSpPr txBox="1"/>
          <p:nvPr>
            <p:ph idx="1" type="subTitle"/>
          </p:nvPr>
        </p:nvSpPr>
        <p:spPr>
          <a:xfrm>
            <a:off x="1371600" y="2638525"/>
            <a:ext cx="6400800" cy="131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520" name="Google Shape;520;p66"/>
          <p:cNvSpPr txBox="1"/>
          <p:nvPr/>
        </p:nvSpPr>
        <p:spPr>
          <a:xfrm>
            <a:off x="800100" y="44874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This work is licensed under a </a:t>
            </a:r>
            <a:r>
              <a:rPr i="0" lang="en-US" sz="1800" u="sng" cap="none" strike="noStrike">
                <a:solidFill>
                  <a:schemeClr val="hlink"/>
                </a:solidFill>
                <a:latin typeface="Calibri"/>
                <a:ea typeface="Calibri"/>
                <a:cs typeface="Calibri"/>
                <a:sym typeface="Calibri"/>
                <a:hlinkClick r:id="rId3"/>
              </a:rPr>
              <a:t>Creative Commons Attribution-NonCommercial-ShareAlike 3.0 Unported License</a:t>
            </a:r>
            <a:endParaRPr>
              <a:latin typeface="Calibri"/>
              <a:ea typeface="Calibri"/>
              <a:cs typeface="Calibri"/>
              <a:sym typeface="Calibri"/>
            </a:endParaRPr>
          </a:p>
        </p:txBody>
      </p:sp>
      <p:pic>
        <p:nvPicPr>
          <p:cNvPr descr="Creative Commons License" id="521" name="Google Shape;521;p66"/>
          <p:cNvPicPr preferRelativeResize="0"/>
          <p:nvPr/>
        </p:nvPicPr>
        <p:blipFill rotWithShape="1">
          <a:blip r:embed="rId4">
            <a:alphaModFix/>
          </a:blip>
          <a:srcRect b="0" l="0" r="0" t="0"/>
          <a:stretch/>
        </p:blipFill>
        <p:spPr>
          <a:xfrm>
            <a:off x="4160300" y="4295700"/>
            <a:ext cx="628650" cy="221456"/>
          </a:xfrm>
          <a:prstGeom prst="rect">
            <a:avLst/>
          </a:prstGeom>
          <a:noFill/>
          <a:ln>
            <a:noFill/>
          </a:ln>
        </p:spPr>
      </p:pic>
      <p:sp>
        <p:nvSpPr>
          <p:cNvPr id="522" name="Google Shape;522;p66"/>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7"/>
          <p:cNvSpPr txBox="1"/>
          <p:nvPr/>
        </p:nvSpPr>
        <p:spPr>
          <a:xfrm>
            <a:off x="3810000" y="1428750"/>
            <a:ext cx="5334000" cy="24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528" name="Google Shape;528;p67"/>
          <p:cNvSpPr txBox="1"/>
          <p:nvPr/>
        </p:nvSpPr>
        <p:spPr>
          <a:xfrm>
            <a:off x="4953000" y="800100"/>
            <a:ext cx="3810000" cy="3257700"/>
          </a:xfrm>
          <a:prstGeom prst="rect">
            <a:avLst/>
          </a:prstGeom>
          <a:solidFill>
            <a:srgbClr val="D9D9D9"/>
          </a:solid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2200"/>
              <a:buFont typeface="Arial"/>
              <a:buNone/>
            </a:pPr>
            <a:r>
              <a:rPr i="0" lang="en-US" sz="2000" u="none">
                <a:solidFill>
                  <a:srgbClr val="000000"/>
                </a:solidFill>
                <a:latin typeface="Calibri"/>
                <a:ea typeface="Calibri"/>
                <a:cs typeface="Calibri"/>
                <a:sym typeface="Calibri"/>
              </a:rPr>
              <a:t>The Memento Team</a:t>
            </a:r>
            <a:endParaRPr sz="1200">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200"/>
              <a:buFont typeface="Arial"/>
              <a:buNone/>
            </a:pPr>
            <a:r>
              <a:t/>
            </a:r>
            <a:endParaRPr i="0" sz="2000" u="non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b="1" i="0" lang="en-US" sz="2000" u="none">
                <a:solidFill>
                  <a:srgbClr val="000000"/>
                </a:solidFill>
                <a:latin typeface="Calibri"/>
                <a:ea typeface="Calibri"/>
                <a:cs typeface="Calibri"/>
                <a:sym typeface="Calibri"/>
              </a:rPr>
              <a:t>Herbert Van de Sompel </a:t>
            </a:r>
            <a:br>
              <a:rPr b="1" i="0" lang="en-US" sz="2000" u="none">
                <a:solidFill>
                  <a:srgbClr val="000000"/>
                </a:solidFill>
                <a:latin typeface="Calibri"/>
                <a:ea typeface="Calibri"/>
                <a:cs typeface="Calibri"/>
                <a:sym typeface="Calibri"/>
              </a:rPr>
            </a:br>
            <a:r>
              <a:rPr b="1" i="0" lang="en-US" sz="2000" u="none">
                <a:solidFill>
                  <a:srgbClr val="000000"/>
                </a:solidFill>
                <a:latin typeface="Calibri"/>
                <a:ea typeface="Calibri"/>
                <a:cs typeface="Calibri"/>
                <a:sym typeface="Calibri"/>
              </a:rPr>
              <a:t>Michael L. Nelson</a:t>
            </a:r>
            <a:endParaRPr sz="12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i="0" lang="en-US" sz="2000" u="none">
                <a:solidFill>
                  <a:srgbClr val="000000"/>
                </a:solidFill>
                <a:latin typeface="Calibri"/>
                <a:ea typeface="Calibri"/>
                <a:cs typeface="Calibri"/>
                <a:sym typeface="Calibri"/>
              </a:rPr>
              <a:t>Robert Sanderson</a:t>
            </a:r>
            <a:endParaRPr sz="12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i="0" lang="en-US" sz="2000" u="none">
                <a:solidFill>
                  <a:srgbClr val="000000"/>
                </a:solidFill>
                <a:latin typeface="Calibri"/>
                <a:ea typeface="Calibri"/>
                <a:cs typeface="Calibri"/>
                <a:sym typeface="Calibri"/>
              </a:rPr>
              <a:t>Lyudmila Balakireva</a:t>
            </a:r>
            <a:endParaRPr sz="12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i="0" lang="en-US" sz="2000" u="none">
                <a:solidFill>
                  <a:srgbClr val="000000"/>
                </a:solidFill>
                <a:latin typeface="Calibri"/>
                <a:ea typeface="Calibri"/>
                <a:cs typeface="Calibri"/>
                <a:sym typeface="Calibri"/>
              </a:rPr>
              <a:t>Scott Ainsworth</a:t>
            </a:r>
            <a:endParaRPr sz="12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i="0" lang="en-US" sz="2000" u="none">
                <a:solidFill>
                  <a:srgbClr val="000000"/>
                </a:solidFill>
                <a:latin typeface="Calibri"/>
                <a:ea typeface="Calibri"/>
                <a:cs typeface="Calibri"/>
                <a:sym typeface="Calibri"/>
              </a:rPr>
              <a:t>Harihar Shankar</a:t>
            </a:r>
            <a:br>
              <a:rPr b="1" i="0" lang="en-US" sz="7000" u="none">
                <a:solidFill>
                  <a:srgbClr val="000000"/>
                </a:solidFill>
                <a:latin typeface="Calibri"/>
                <a:ea typeface="Calibri"/>
                <a:cs typeface="Calibri"/>
                <a:sym typeface="Calibri"/>
              </a:rPr>
            </a:br>
            <a:br>
              <a:rPr b="1" i="0" lang="en-US" sz="1800" u="none">
                <a:solidFill>
                  <a:srgbClr val="000000"/>
                </a:solidFill>
                <a:latin typeface="Calibri"/>
                <a:ea typeface="Calibri"/>
                <a:cs typeface="Calibri"/>
                <a:sym typeface="Calibri"/>
              </a:rPr>
            </a:br>
            <a:br>
              <a:rPr b="1" i="0" lang="en-US" sz="1800" u="none">
                <a:solidFill>
                  <a:srgbClr val="000000"/>
                </a:solidFill>
                <a:latin typeface="Calibri"/>
                <a:ea typeface="Calibri"/>
                <a:cs typeface="Calibri"/>
                <a:sym typeface="Calibri"/>
              </a:rPr>
            </a:br>
            <a:endParaRPr sz="1200">
              <a:latin typeface="Calibri"/>
              <a:ea typeface="Calibri"/>
              <a:cs typeface="Calibri"/>
              <a:sym typeface="Calibri"/>
            </a:endParaRPr>
          </a:p>
        </p:txBody>
      </p:sp>
      <p:sp>
        <p:nvSpPr>
          <p:cNvPr id="529" name="Google Shape;529;p67"/>
          <p:cNvSpPr txBox="1"/>
          <p:nvPr/>
        </p:nvSpPr>
        <p:spPr>
          <a:xfrm>
            <a:off x="3810000" y="1428750"/>
            <a:ext cx="5334000" cy="24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200" u="none">
              <a:solidFill>
                <a:schemeClr val="dk1"/>
              </a:solidFill>
              <a:latin typeface="Calibri"/>
              <a:ea typeface="Calibri"/>
              <a:cs typeface="Calibri"/>
              <a:sym typeface="Calibri"/>
            </a:endParaRPr>
          </a:p>
        </p:txBody>
      </p:sp>
      <p:sp>
        <p:nvSpPr>
          <p:cNvPr id="530" name="Google Shape;530;p67"/>
          <p:cNvSpPr txBox="1"/>
          <p:nvPr/>
        </p:nvSpPr>
        <p:spPr>
          <a:xfrm>
            <a:off x="0" y="4157663"/>
            <a:ext cx="9144000" cy="34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a:solidFill>
                  <a:srgbClr val="000000"/>
                </a:solidFill>
                <a:latin typeface="Calibri"/>
                <a:ea typeface="Calibri"/>
                <a:cs typeface="Calibri"/>
                <a:sym typeface="Calibri"/>
              </a:rPr>
              <a:t> </a:t>
            </a:r>
            <a:endParaRPr/>
          </a:p>
        </p:txBody>
      </p:sp>
      <p:pic>
        <p:nvPicPr>
          <p:cNvPr descr="logo_bw_withline_withscratch_tris.png&#10;Clock with hands resting so that time reads 8:30 and the word &quot;memento&quot; written on it." id="531" name="Google Shape;531;p67" title="Memento"/>
          <p:cNvPicPr preferRelativeResize="0"/>
          <p:nvPr/>
        </p:nvPicPr>
        <p:blipFill rotWithShape="1">
          <a:blip r:embed="rId3">
            <a:alphaModFix/>
          </a:blip>
          <a:srcRect b="0" l="0" r="0" t="0"/>
          <a:stretch/>
        </p:blipFill>
        <p:spPr>
          <a:xfrm>
            <a:off x="304800" y="800100"/>
            <a:ext cx="3257551" cy="3257551"/>
          </a:xfrm>
          <a:prstGeom prst="rect">
            <a:avLst/>
          </a:prstGeom>
          <a:noFill/>
          <a:ln>
            <a:noFill/>
          </a:ln>
        </p:spPr>
      </p:pic>
      <p:sp>
        <p:nvSpPr>
          <p:cNvPr id="532" name="Google Shape;532;p67"/>
          <p:cNvSpPr txBox="1"/>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rgbClr val="000000"/>
              </a:buClr>
              <a:buSzPts val="2400"/>
              <a:buFont typeface="Arial"/>
              <a:buNone/>
            </a:pPr>
            <a:r>
              <a:rPr i="0" lang="en-US" sz="3700" u="none">
                <a:solidFill>
                  <a:srgbClr val="000000"/>
                </a:solidFill>
                <a:latin typeface="Calibri"/>
                <a:ea typeface="Calibri"/>
                <a:cs typeface="Calibri"/>
                <a:sym typeface="Calibri"/>
              </a:rPr>
              <a:t>Memento: Time Travel for the Web</a:t>
            </a:r>
            <a:endParaRPr sz="2700">
              <a:latin typeface="Calibri"/>
              <a:ea typeface="Calibri"/>
              <a:cs typeface="Calibri"/>
              <a:sym typeface="Calibri"/>
            </a:endParaRPr>
          </a:p>
        </p:txBody>
      </p:sp>
      <p:sp>
        <p:nvSpPr>
          <p:cNvPr id="533" name="Google Shape;533;p67"/>
          <p:cNvSpPr txBox="1"/>
          <p:nvPr/>
        </p:nvSpPr>
        <p:spPr>
          <a:xfrm>
            <a:off x="4953000" y="3467100"/>
            <a:ext cx="38100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US" sz="1600" u="none">
                <a:solidFill>
                  <a:srgbClr val="000000"/>
                </a:solidFill>
                <a:latin typeface="Calibri"/>
                <a:ea typeface="Calibri"/>
                <a:cs typeface="Calibri"/>
                <a:sym typeface="Calibri"/>
              </a:rPr>
              <a:t>Memento </a:t>
            </a:r>
            <a:r>
              <a:rPr lang="en-US" sz="1600">
                <a:latin typeface="Calibri"/>
                <a:ea typeface="Calibri"/>
                <a:cs typeface="Calibri"/>
                <a:sym typeface="Calibri"/>
              </a:rPr>
              <a:t>was</a:t>
            </a:r>
            <a:r>
              <a:rPr i="0" lang="en-US" sz="1600" u="none">
                <a:solidFill>
                  <a:srgbClr val="000000"/>
                </a:solidFill>
                <a:latin typeface="Calibri"/>
                <a:ea typeface="Calibri"/>
                <a:cs typeface="Calibri"/>
                <a:sym typeface="Calibri"/>
              </a:rPr>
              <a:t> partially funded by the Library of Congress</a:t>
            </a:r>
            <a:endParaRPr sz="1200">
              <a:latin typeface="Calibri"/>
              <a:ea typeface="Calibri"/>
              <a:cs typeface="Calibri"/>
              <a:sym typeface="Calibri"/>
            </a:endParaRPr>
          </a:p>
        </p:txBody>
      </p:sp>
      <p:sp>
        <p:nvSpPr>
          <p:cNvPr id="534" name="Google Shape;534;p6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35" name="Google Shape;535;p67"/>
          <p:cNvSpPr txBox="1"/>
          <p:nvPr/>
        </p:nvSpPr>
        <p:spPr>
          <a:xfrm>
            <a:off x="53250" y="40814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Calibri"/>
                <a:ea typeface="Calibri"/>
                <a:cs typeface="Calibri"/>
                <a:sym typeface="Calibri"/>
                <a:hlinkClick r:id="rId4"/>
              </a:rPr>
              <a:t>Memento 101</a:t>
            </a:r>
            <a:r>
              <a:rPr lang="en-US" sz="1800">
                <a:latin typeface="Calibri"/>
                <a:ea typeface="Calibri"/>
                <a:cs typeface="Calibri"/>
                <a:sym typeface="Calibri"/>
              </a:rPr>
              <a:t> slides</a:t>
            </a:r>
            <a:r>
              <a:rPr lang="en-US" sz="1800">
                <a:latin typeface="Calibri"/>
                <a:ea typeface="Calibri"/>
                <a:cs typeface="Calibri"/>
                <a:sym typeface="Calibri"/>
              </a:rPr>
              <a:t> </a:t>
            </a:r>
            <a:endParaRPr sz="1800">
              <a:latin typeface="Calibri"/>
              <a:ea typeface="Calibri"/>
              <a:cs typeface="Calibri"/>
              <a:sym typeface="Calibri"/>
            </a:endParaRPr>
          </a:p>
        </p:txBody>
      </p:sp>
      <p:sp>
        <p:nvSpPr>
          <p:cNvPr id="536" name="Google Shape;536;p67"/>
          <p:cNvSpPr txBox="1"/>
          <p:nvPr/>
        </p:nvSpPr>
        <p:spPr>
          <a:xfrm>
            <a:off x="0" y="4448175"/>
            <a:ext cx="914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5"/>
              </a:rPr>
              <a:t>RFC 7089: </a:t>
            </a:r>
            <a:r>
              <a:rPr lang="en-US" u="sng">
                <a:solidFill>
                  <a:schemeClr val="hlink"/>
                </a:solidFill>
                <a:latin typeface="Calibri"/>
                <a:ea typeface="Calibri"/>
                <a:cs typeface="Calibri"/>
                <a:sym typeface="Calibri"/>
                <a:hlinkClick r:id="rId6"/>
              </a:rPr>
              <a:t>HTTP Framework for Time-Based Access to Resource States -- Memento</a:t>
            </a:r>
            <a:r>
              <a:rPr lang="en-US">
                <a:latin typeface="Calibri"/>
                <a:ea typeface="Calibri"/>
                <a:cs typeface="Calibri"/>
                <a:sym typeface="Calibri"/>
              </a:rPr>
              <a:t>, December 2013</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8"/>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lang="en-US" sz="4000"/>
              <a:t>Recall Web Architecture</a:t>
            </a:r>
            <a:endParaRPr/>
          </a:p>
        </p:txBody>
      </p:sp>
      <p:pic>
        <p:nvPicPr>
          <p:cNvPr descr="A resource (Oaxaca Weather Info) is identified by a particular URI and is represented by pseudo-HTML content" id="542" name="Google Shape;542;p68" title="Web Architecture"/>
          <p:cNvPicPr preferRelativeResize="0"/>
          <p:nvPr/>
        </p:nvPicPr>
        <p:blipFill rotWithShape="1">
          <a:blip r:embed="rId3">
            <a:alphaModFix/>
          </a:blip>
          <a:srcRect b="0" l="0" r="0" t="0"/>
          <a:stretch/>
        </p:blipFill>
        <p:spPr>
          <a:xfrm>
            <a:off x="457200" y="1200150"/>
            <a:ext cx="3314700" cy="3596878"/>
          </a:xfrm>
          <a:prstGeom prst="rect">
            <a:avLst/>
          </a:prstGeom>
          <a:noFill/>
          <a:ln>
            <a:noFill/>
          </a:ln>
        </p:spPr>
      </p:pic>
      <p:sp>
        <p:nvSpPr>
          <p:cNvPr id="543" name="Google Shape;543;p68"/>
          <p:cNvSpPr txBox="1"/>
          <p:nvPr/>
        </p:nvSpPr>
        <p:spPr>
          <a:xfrm>
            <a:off x="5002400" y="1200150"/>
            <a:ext cx="4017300" cy="30813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Clr>
                <a:schemeClr val="dk1"/>
              </a:buClr>
              <a:buSzPts val="2600"/>
              <a:buFont typeface="Calibri"/>
              <a:buChar char="●"/>
            </a:pPr>
            <a:r>
              <a:rPr b="0" i="0" lang="en-US" sz="2600" u="none">
                <a:solidFill>
                  <a:schemeClr val="dk1"/>
                </a:solidFill>
                <a:latin typeface="Calibri"/>
                <a:ea typeface="Calibri"/>
                <a:cs typeface="Calibri"/>
                <a:sym typeface="Calibri"/>
              </a:rPr>
              <a:t>URIs </a:t>
            </a:r>
            <a:r>
              <a:rPr b="0" i="1" lang="en-US" sz="2600" u="none">
                <a:solidFill>
                  <a:schemeClr val="dk1"/>
                </a:solidFill>
                <a:latin typeface="Calibri"/>
                <a:ea typeface="Calibri"/>
                <a:cs typeface="Calibri"/>
                <a:sym typeface="Calibri"/>
              </a:rPr>
              <a:t>identify</a:t>
            </a:r>
            <a:r>
              <a:rPr b="0" i="0" lang="en-US" sz="2600" u="none">
                <a:solidFill>
                  <a:schemeClr val="dk1"/>
                </a:solidFill>
                <a:latin typeface="Calibri"/>
                <a:ea typeface="Calibri"/>
                <a:cs typeface="Calibri"/>
                <a:sym typeface="Calibri"/>
              </a:rPr>
              <a:t> Resources</a:t>
            </a:r>
            <a:endParaRPr sz="1600"/>
          </a:p>
          <a:p>
            <a:pPr indent="0" lvl="0" marL="457200" marR="0" rtl="0" algn="l">
              <a:lnSpc>
                <a:spcPct val="100000"/>
              </a:lnSpc>
              <a:spcBef>
                <a:spcPts val="0"/>
              </a:spcBef>
              <a:spcAft>
                <a:spcPts val="0"/>
              </a:spcAft>
              <a:buNone/>
            </a:pPr>
            <a:r>
              <a:t/>
            </a:r>
            <a:endParaRPr sz="2600">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a:solidFill>
                  <a:schemeClr val="dk1"/>
                </a:solidFill>
                <a:latin typeface="Calibri"/>
                <a:ea typeface="Calibri"/>
                <a:cs typeface="Calibri"/>
                <a:sym typeface="Calibri"/>
              </a:rPr>
              <a:t>Representations </a:t>
            </a:r>
            <a:r>
              <a:rPr b="0" i="1" lang="en-US" sz="2600" u="none">
                <a:solidFill>
                  <a:schemeClr val="dk1"/>
                </a:solidFill>
                <a:latin typeface="Calibri"/>
                <a:ea typeface="Calibri"/>
                <a:cs typeface="Calibri"/>
                <a:sym typeface="Calibri"/>
              </a:rPr>
              <a:t>represent </a:t>
            </a:r>
            <a:r>
              <a:rPr b="0" i="0" lang="en-US" sz="2600" u="none">
                <a:solidFill>
                  <a:schemeClr val="dk1"/>
                </a:solidFill>
                <a:latin typeface="Calibri"/>
                <a:ea typeface="Calibri"/>
                <a:cs typeface="Calibri"/>
                <a:sym typeface="Calibri"/>
              </a:rPr>
              <a:t>Resources</a:t>
            </a:r>
            <a:endParaRPr sz="1600"/>
          </a:p>
          <a:p>
            <a:pPr indent="0" lvl="0" marL="457200" marR="0" rtl="0" algn="l">
              <a:lnSpc>
                <a:spcPct val="100000"/>
              </a:lnSpc>
              <a:spcBef>
                <a:spcPts val="0"/>
              </a:spcBef>
              <a:spcAft>
                <a:spcPts val="0"/>
              </a:spcAft>
              <a:buNone/>
            </a:pPr>
            <a:r>
              <a:t/>
            </a:r>
            <a:endParaRPr sz="2600">
              <a:solidFill>
                <a:schemeClr val="dk1"/>
              </a:solidFill>
              <a:latin typeface="Calibri"/>
              <a:ea typeface="Calibri"/>
              <a:cs typeface="Calibri"/>
              <a:sym typeface="Calibri"/>
            </a:endParaRPr>
          </a:p>
          <a:p>
            <a:pPr indent="-393700" lvl="0" marL="457200" marR="0" rtl="0" algn="l">
              <a:lnSpc>
                <a:spcPct val="100000"/>
              </a:lnSpc>
              <a:spcBef>
                <a:spcPts val="0"/>
              </a:spcBef>
              <a:spcAft>
                <a:spcPts val="0"/>
              </a:spcAft>
              <a:buClr>
                <a:schemeClr val="dk1"/>
              </a:buClr>
              <a:buSzPts val="2600"/>
              <a:buFont typeface="Calibri"/>
              <a:buChar char="●"/>
            </a:pPr>
            <a:r>
              <a:rPr b="0" i="0" lang="en-US" sz="2600" u="none">
                <a:solidFill>
                  <a:schemeClr val="dk1"/>
                </a:solidFill>
                <a:latin typeface="Calibri"/>
                <a:ea typeface="Calibri"/>
                <a:cs typeface="Calibri"/>
                <a:sym typeface="Calibri"/>
              </a:rPr>
              <a:t>When URIs are </a:t>
            </a:r>
            <a:r>
              <a:rPr b="0" i="1" lang="en-US" sz="2600" u="none">
                <a:solidFill>
                  <a:schemeClr val="dk1"/>
                </a:solidFill>
                <a:latin typeface="Calibri"/>
                <a:ea typeface="Calibri"/>
                <a:cs typeface="Calibri"/>
                <a:sym typeface="Calibri"/>
              </a:rPr>
              <a:t>dereferenced</a:t>
            </a:r>
            <a:r>
              <a:rPr b="0" i="0" lang="en-US" sz="2600" u="none">
                <a:solidFill>
                  <a:schemeClr val="dk1"/>
                </a:solidFill>
                <a:latin typeface="Calibri"/>
                <a:ea typeface="Calibri"/>
                <a:cs typeface="Calibri"/>
                <a:sym typeface="Calibri"/>
              </a:rPr>
              <a:t>, they return representations (not resources)</a:t>
            </a:r>
            <a:endParaRPr sz="1600"/>
          </a:p>
          <a:p>
            <a:pPr indent="0" lvl="0" marL="0" marR="0" rtl="0" algn="l">
              <a:lnSpc>
                <a:spcPct val="100000"/>
              </a:lnSpc>
              <a:spcBef>
                <a:spcPts val="0"/>
              </a:spcBef>
              <a:spcAft>
                <a:spcPts val="0"/>
              </a:spcAft>
              <a:buNone/>
            </a:pPr>
            <a:r>
              <a:t/>
            </a:r>
            <a:endParaRPr sz="1600"/>
          </a:p>
        </p:txBody>
      </p:sp>
      <p:sp>
        <p:nvSpPr>
          <p:cNvPr id="544" name="Google Shape;544;p6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45" name="Google Shape;545;p68"/>
          <p:cNvSpPr txBox="1"/>
          <p:nvPr/>
        </p:nvSpPr>
        <p:spPr>
          <a:xfrm>
            <a:off x="2425525" y="4338992"/>
            <a:ext cx="2738100" cy="5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Architecture of the World Wide Web, Volume One</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idx="4294967295"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lang="en-US" sz="4000"/>
              <a:t>Content Negotiation</a:t>
            </a:r>
            <a:endParaRPr/>
          </a:p>
        </p:txBody>
      </p:sp>
      <p:pic>
        <p:nvPicPr>
          <p:cNvPr descr="A resource (Oaxaca Weather Info) is identified by a particular URI and is represented by pseudo-HTML content" id="551" name="Google Shape;551;p69" title="Web Architecture"/>
          <p:cNvPicPr preferRelativeResize="0"/>
          <p:nvPr/>
        </p:nvPicPr>
        <p:blipFill rotWithShape="1">
          <a:blip r:embed="rId3">
            <a:alphaModFix/>
          </a:blip>
          <a:srcRect b="0" l="0" r="0" t="0"/>
          <a:stretch/>
        </p:blipFill>
        <p:spPr>
          <a:xfrm>
            <a:off x="457200" y="1200150"/>
            <a:ext cx="3314700" cy="3596878"/>
          </a:xfrm>
          <a:prstGeom prst="rect">
            <a:avLst/>
          </a:prstGeom>
          <a:noFill/>
          <a:ln>
            <a:noFill/>
          </a:ln>
        </p:spPr>
      </p:pic>
      <p:sp>
        <p:nvSpPr>
          <p:cNvPr id="552" name="Google Shape;552;p69"/>
          <p:cNvSpPr txBox="1"/>
          <p:nvPr/>
        </p:nvSpPr>
        <p:spPr>
          <a:xfrm>
            <a:off x="4955825" y="1200150"/>
            <a:ext cx="4112100" cy="1475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chemeClr val="dk1"/>
              </a:buClr>
              <a:buSzPts val="2200"/>
              <a:buFont typeface="Calibri"/>
              <a:buChar char="●"/>
            </a:pPr>
            <a:r>
              <a:rPr b="0" i="0" lang="en-US" sz="2200" u="none">
                <a:solidFill>
                  <a:schemeClr val="dk1"/>
                </a:solidFill>
                <a:latin typeface="Calibri"/>
                <a:ea typeface="Calibri"/>
                <a:cs typeface="Calibri"/>
                <a:sym typeface="Calibri"/>
              </a:rPr>
              <a:t>Different representations may be returned for the same URI (e.g., English vs. French version, HTML vs. XML)</a:t>
            </a:r>
            <a:endParaRPr sz="1200"/>
          </a:p>
        </p:txBody>
      </p:sp>
      <p:sp>
        <p:nvSpPr>
          <p:cNvPr id="553" name="Google Shape;553;p6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54" name="Google Shape;554;p69"/>
          <p:cNvSpPr txBox="1"/>
          <p:nvPr/>
        </p:nvSpPr>
        <p:spPr>
          <a:xfrm>
            <a:off x="3049575" y="3034628"/>
            <a:ext cx="3260100" cy="1806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t>Metadata:</a:t>
            </a:r>
            <a:endParaRPr b="1" sz="1000"/>
          </a:p>
          <a:p>
            <a:pPr indent="0" lvl="0" marL="0" rtl="0" algn="l">
              <a:spcBef>
                <a:spcPts val="0"/>
              </a:spcBef>
              <a:spcAft>
                <a:spcPts val="0"/>
              </a:spcAft>
              <a:buNone/>
            </a:pPr>
            <a:r>
              <a:rPr lang="en-US" sz="1000">
                <a:latin typeface="Consolas"/>
                <a:ea typeface="Consolas"/>
                <a:cs typeface="Consolas"/>
                <a:sym typeface="Consolas"/>
              </a:rPr>
              <a:t>Content-type:</a:t>
            </a:r>
            <a:endParaRPr sz="1000">
              <a:latin typeface="Consolas"/>
              <a:ea typeface="Consolas"/>
              <a:cs typeface="Consolas"/>
              <a:sym typeface="Consolas"/>
            </a:endParaRPr>
          </a:p>
          <a:p>
            <a:pPr indent="0" lvl="0" marL="0" rtl="0" algn="l">
              <a:spcBef>
                <a:spcPts val="0"/>
              </a:spcBef>
              <a:spcAft>
                <a:spcPts val="0"/>
              </a:spcAft>
              <a:buNone/>
            </a:pPr>
            <a:r>
              <a:rPr lang="en-US" sz="1000">
                <a:latin typeface="Consolas"/>
                <a:ea typeface="Consolas"/>
                <a:cs typeface="Consolas"/>
                <a:sym typeface="Consolas"/>
              </a:rPr>
              <a:t>application/xml</a:t>
            </a:r>
            <a:endParaRPr sz="1000">
              <a:latin typeface="Consolas"/>
              <a:ea typeface="Consolas"/>
              <a:cs typeface="Consolas"/>
              <a:sym typeface="Consolas"/>
            </a:endParaRPr>
          </a:p>
          <a:p>
            <a:pPr indent="0" lvl="0" marL="0" rtl="0" algn="l">
              <a:spcBef>
                <a:spcPts val="0"/>
              </a:spcBef>
              <a:spcAft>
                <a:spcPts val="0"/>
              </a:spcAft>
              <a:buNone/>
            </a:pPr>
            <a:r>
              <a:rPr lang="en-US" sz="1000">
                <a:latin typeface="Consolas"/>
                <a:ea typeface="Consolas"/>
                <a:cs typeface="Consolas"/>
                <a:sym typeface="Consolas"/>
              </a:rPr>
              <a:t>-------------------------------</a:t>
            </a:r>
            <a:endParaRPr sz="1000">
              <a:latin typeface="Consolas"/>
              <a:ea typeface="Consolas"/>
              <a:cs typeface="Consolas"/>
              <a:sym typeface="Consolas"/>
            </a:endParaRPr>
          </a:p>
          <a:p>
            <a:pPr indent="0" lvl="0" marL="0" rtl="0" algn="l">
              <a:spcBef>
                <a:spcPts val="0"/>
              </a:spcBef>
              <a:spcAft>
                <a:spcPts val="0"/>
              </a:spcAft>
              <a:buNone/>
            </a:pPr>
            <a:r>
              <a:rPr b="1" lang="en-US" sz="1000"/>
              <a:t>Data:</a:t>
            </a:r>
            <a:endParaRPr b="1" sz="1000"/>
          </a:p>
          <a:p>
            <a:pPr indent="0" lvl="0" marL="0" rtl="0" algn="l">
              <a:spcBef>
                <a:spcPts val="0"/>
              </a:spcBef>
              <a:spcAft>
                <a:spcPts val="0"/>
              </a:spcAft>
              <a:buClr>
                <a:schemeClr val="dk1"/>
              </a:buClr>
              <a:buSzPts val="1100"/>
              <a:buFont typeface="Arial"/>
              <a:buNone/>
            </a:pPr>
            <a:r>
              <a:rPr lang="en-US" sz="1000">
                <a:latin typeface="Consolas"/>
                <a:ea typeface="Consolas"/>
                <a:cs typeface="Consolas"/>
                <a:sym typeface="Consolas"/>
              </a:rPr>
              <a:t>&lt;?xml version="1.0" encoding="ISO-8859-1"?&gt;</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000">
                <a:latin typeface="Consolas"/>
                <a:ea typeface="Consolas"/>
                <a:cs typeface="Consolas"/>
                <a:sym typeface="Consolas"/>
              </a:rPr>
              <a:t>    &lt;location&gt;Oaxaca, Mexico&lt;/location&gt;</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000">
                <a:latin typeface="Consolas"/>
                <a:ea typeface="Consolas"/>
                <a:cs typeface="Consolas"/>
                <a:sym typeface="Consolas"/>
              </a:rPr>
              <a:t>    &lt;station_id&gt;KBVX&lt;/station_id&gt;</a:t>
            </a:r>
            <a:endParaRPr sz="1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000">
                <a:latin typeface="Consolas"/>
                <a:ea typeface="Consolas"/>
                <a:cs typeface="Consolas"/>
                <a:sym typeface="Consolas"/>
              </a:rPr>
              <a:t>    &lt;latitude&gt;16.8922&lt;/latitude&gt;</a:t>
            </a:r>
            <a:endParaRPr sz="1000">
              <a:latin typeface="Consolas"/>
              <a:ea typeface="Consolas"/>
              <a:cs typeface="Consolas"/>
              <a:sym typeface="Consolas"/>
            </a:endParaRPr>
          </a:p>
          <a:p>
            <a:pPr indent="0" lvl="0" marL="0" rtl="0" algn="l">
              <a:spcBef>
                <a:spcPts val="0"/>
              </a:spcBef>
              <a:spcAft>
                <a:spcPts val="0"/>
              </a:spcAft>
              <a:buNone/>
            </a:pPr>
            <a:r>
              <a:rPr lang="en-US" sz="1000">
                <a:latin typeface="Consolas"/>
                <a:ea typeface="Consolas"/>
                <a:cs typeface="Consolas"/>
                <a:sym typeface="Consolas"/>
              </a:rPr>
              <a:t>    &lt;longitude&gt;-96.4085&lt;/longitude&gt;</a:t>
            </a:r>
            <a:endParaRPr sz="1000">
              <a:latin typeface="Consolas"/>
              <a:ea typeface="Consolas"/>
              <a:cs typeface="Consolas"/>
              <a:sym typeface="Consolas"/>
            </a:endParaRPr>
          </a:p>
          <a:p>
            <a:pPr indent="0" lvl="0" marL="0" rtl="0" algn="l">
              <a:spcBef>
                <a:spcPts val="0"/>
              </a:spcBef>
              <a:spcAft>
                <a:spcPts val="0"/>
              </a:spcAft>
              <a:buNone/>
            </a:pPr>
            <a:r>
              <a:rPr lang="en-US" sz="1000">
                <a:latin typeface="Consolas"/>
                <a:ea typeface="Consolas"/>
                <a:cs typeface="Consolas"/>
                <a:sym typeface="Consolas"/>
              </a:rPr>
              <a:t>&lt;/xml&gt;</a:t>
            </a:r>
            <a:endParaRPr sz="1000">
              <a:latin typeface="Consolas"/>
              <a:ea typeface="Consolas"/>
              <a:cs typeface="Consolas"/>
              <a:sym typeface="Consolas"/>
            </a:endParaRPr>
          </a:p>
          <a:p>
            <a:pPr indent="0" lvl="0" marL="0" rtl="0" algn="l">
              <a:spcBef>
                <a:spcPts val="0"/>
              </a:spcBef>
              <a:spcAft>
                <a:spcPts val="0"/>
              </a:spcAft>
              <a:buNone/>
            </a:pPr>
            <a:r>
              <a:t/>
            </a:r>
            <a:endParaRPr sz="1000">
              <a:latin typeface="Consolas"/>
              <a:ea typeface="Consolas"/>
              <a:cs typeface="Consolas"/>
              <a:sym typeface="Consolas"/>
            </a:endParaRPr>
          </a:p>
        </p:txBody>
      </p:sp>
      <p:sp>
        <p:nvSpPr>
          <p:cNvPr id="555" name="Google Shape;555;p69"/>
          <p:cNvSpPr txBox="1"/>
          <p:nvPr/>
        </p:nvSpPr>
        <p:spPr>
          <a:xfrm>
            <a:off x="4724400" y="2671575"/>
            <a:ext cx="1587900" cy="3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t>Representation</a:t>
            </a:r>
            <a:endParaRPr sz="1500"/>
          </a:p>
        </p:txBody>
      </p:sp>
      <p:sp>
        <p:nvSpPr>
          <p:cNvPr id="556" name="Google Shape;556;p69"/>
          <p:cNvSpPr/>
          <p:nvPr/>
        </p:nvSpPr>
        <p:spPr>
          <a:xfrm rot="2335120">
            <a:off x="3571964" y="2469522"/>
            <a:ext cx="985170" cy="509482"/>
          </a:xfrm>
          <a:prstGeom prst="leftArrow">
            <a:avLst>
              <a:gd fmla="val 50000" name="adj1"/>
              <a:gd fmla="val 50000"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Represents</a:t>
            </a:r>
            <a:endParaRPr sz="1000"/>
          </a:p>
        </p:txBody>
      </p:sp>
      <p:sp>
        <p:nvSpPr>
          <p:cNvPr id="557" name="Google Shape;557;p69"/>
          <p:cNvSpPr txBox="1"/>
          <p:nvPr/>
        </p:nvSpPr>
        <p:spPr>
          <a:xfrm>
            <a:off x="6329700" y="4338942"/>
            <a:ext cx="2738100" cy="53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Architecture of the World Wide Web, Volume One</a:t>
            </a:r>
            <a:endParaRPr>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0"/>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Resources</a:t>
            </a:r>
            <a:endParaRPr/>
          </a:p>
        </p:txBody>
      </p:sp>
      <p:pic>
        <p:nvPicPr>
          <p:cNvPr descr="web_time_1.pdf&#10;A graph of nodes (labeled with letters A through F) where the nodes are pointing to one another. A is pointing to D and F. B is pointing at nothing. C is pointing at A, B, and E. D is pointing to E. E and F are pointing to nothing." id="563" name="Google Shape;563;p70" title="Web Time Graph"/>
          <p:cNvPicPr preferRelativeResize="0"/>
          <p:nvPr>
            <p:ph idx="4294967295" type="body"/>
          </p:nvPr>
        </p:nvPicPr>
        <p:blipFill rotWithShape="1">
          <a:blip r:embed="rId3">
            <a:alphaModFix/>
          </a:blip>
          <a:srcRect b="0" l="-1656" r="-3154" t="0"/>
          <a:stretch/>
        </p:blipFill>
        <p:spPr>
          <a:xfrm>
            <a:off x="2036125" y="1063225"/>
            <a:ext cx="5145900" cy="3394500"/>
          </a:xfrm>
          <a:prstGeom prst="rect">
            <a:avLst/>
          </a:prstGeom>
          <a:noFill/>
          <a:ln>
            <a:noFill/>
          </a:ln>
        </p:spPr>
      </p:pic>
      <p:sp>
        <p:nvSpPr>
          <p:cNvPr id="564" name="Google Shape;564;p7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65" name="Google Shape;565;p70"/>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566" name="Google Shape;566;p70"/>
          <p:cNvSpPr/>
          <p:nvPr/>
        </p:nvSpPr>
        <p:spPr>
          <a:xfrm>
            <a:off x="2798725" y="15918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0"/>
          <p:cNvSpPr/>
          <p:nvPr/>
        </p:nvSpPr>
        <p:spPr>
          <a:xfrm>
            <a:off x="4246850" y="21440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0"/>
          <p:cNvSpPr/>
          <p:nvPr/>
        </p:nvSpPr>
        <p:spPr>
          <a:xfrm>
            <a:off x="6094775" y="23853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0"/>
          <p:cNvSpPr/>
          <p:nvPr/>
        </p:nvSpPr>
        <p:spPr>
          <a:xfrm>
            <a:off x="5499350" y="31966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0"/>
          <p:cNvSpPr/>
          <p:nvPr/>
        </p:nvSpPr>
        <p:spPr>
          <a:xfrm>
            <a:off x="4489325" y="29227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0"/>
          <p:cNvSpPr/>
          <p:nvPr/>
        </p:nvSpPr>
        <p:spPr>
          <a:xfrm>
            <a:off x="2664825" y="3065263"/>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1"/>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Resources have Representations</a:t>
            </a:r>
            <a:endParaRPr/>
          </a:p>
        </p:txBody>
      </p:sp>
      <p:pic>
        <p:nvPicPr>
          <p:cNvPr descr="web_time_1bis.pdf&#10;The same graph is displayed from the last slide, but now each node as a representation attached to it." id="577" name="Google Shape;577;p71" title="Web Time with Representations"/>
          <p:cNvPicPr preferRelativeResize="0"/>
          <p:nvPr>
            <p:ph idx="4294967295" type="body"/>
          </p:nvPr>
        </p:nvPicPr>
        <p:blipFill rotWithShape="1">
          <a:blip r:embed="rId3">
            <a:alphaModFix/>
          </a:blip>
          <a:srcRect b="0" l="-3313" r="-3913" t="0"/>
          <a:stretch/>
        </p:blipFill>
        <p:spPr>
          <a:xfrm>
            <a:off x="1954675" y="1200150"/>
            <a:ext cx="5264100" cy="3394500"/>
          </a:xfrm>
          <a:prstGeom prst="rect">
            <a:avLst/>
          </a:prstGeom>
          <a:noFill/>
          <a:ln>
            <a:noFill/>
          </a:ln>
        </p:spPr>
      </p:pic>
      <p:sp>
        <p:nvSpPr>
          <p:cNvPr id="578" name="Google Shape;578;p7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79" name="Google Shape;579;p71"/>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580" name="Google Shape;580;p71"/>
          <p:cNvSpPr/>
          <p:nvPr/>
        </p:nvSpPr>
        <p:spPr>
          <a:xfrm>
            <a:off x="2790975" y="17251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1"/>
          <p:cNvSpPr/>
          <p:nvPr/>
        </p:nvSpPr>
        <p:spPr>
          <a:xfrm>
            <a:off x="4239100" y="22773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1"/>
          <p:cNvSpPr/>
          <p:nvPr/>
        </p:nvSpPr>
        <p:spPr>
          <a:xfrm>
            <a:off x="6087025" y="25186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1"/>
          <p:cNvSpPr/>
          <p:nvPr/>
        </p:nvSpPr>
        <p:spPr>
          <a:xfrm>
            <a:off x="5491600" y="33299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1"/>
          <p:cNvSpPr/>
          <p:nvPr/>
        </p:nvSpPr>
        <p:spPr>
          <a:xfrm>
            <a:off x="4481575" y="30560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1"/>
          <p:cNvSpPr/>
          <p:nvPr/>
        </p:nvSpPr>
        <p:spPr>
          <a:xfrm>
            <a:off x="2657075" y="3198538"/>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85800" y="1933575"/>
            <a:ext cx="77724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vs.</a:t>
            </a:r>
            <a:endParaRPr/>
          </a:p>
        </p:txBody>
      </p:sp>
      <p:sp>
        <p:nvSpPr>
          <p:cNvPr id="124" name="Google Shape;124;p18"/>
          <p:cNvSpPr txBox="1"/>
          <p:nvPr>
            <p:ph idx="1" type="body"/>
          </p:nvPr>
        </p:nvSpPr>
        <p:spPr>
          <a:xfrm>
            <a:off x="457200" y="1200150"/>
            <a:ext cx="8229600" cy="37011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lnSpc>
                <a:spcPct val="90000"/>
              </a:lnSpc>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Calibri"/>
              <a:ea typeface="Calibri"/>
              <a:cs typeface="Calibri"/>
              <a:sym typeface="Calibri"/>
            </a:endParaRPr>
          </a:p>
        </p:txBody>
      </p:sp>
      <p:sp>
        <p:nvSpPr>
          <p:cNvPr id="125" name="Google Shape;125;p1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2"/>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Resources have Representations that Change over Time</a:t>
            </a:r>
            <a:endParaRPr/>
          </a:p>
        </p:txBody>
      </p:sp>
      <p:pic>
        <p:nvPicPr>
          <p:cNvPr descr="web_time_2.pdf" id="591" name="Google Shape;591;p72"/>
          <p:cNvPicPr preferRelativeResize="0"/>
          <p:nvPr>
            <p:ph idx="4294967295" type="body"/>
          </p:nvPr>
        </p:nvPicPr>
        <p:blipFill rotWithShape="1">
          <a:blip r:embed="rId3">
            <a:alphaModFix/>
          </a:blip>
          <a:srcRect b="0" l="-1724" r="-2182" t="0"/>
          <a:stretch/>
        </p:blipFill>
        <p:spPr>
          <a:xfrm>
            <a:off x="2028700" y="1200150"/>
            <a:ext cx="5109000" cy="3394500"/>
          </a:xfrm>
          <a:prstGeom prst="rect">
            <a:avLst/>
          </a:prstGeom>
          <a:noFill/>
          <a:ln>
            <a:noFill/>
          </a:ln>
        </p:spPr>
      </p:pic>
      <p:sp>
        <p:nvSpPr>
          <p:cNvPr id="592" name="Google Shape;592;p7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593" name="Google Shape;593;p72"/>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594" name="Google Shape;594;p72"/>
          <p:cNvSpPr/>
          <p:nvPr/>
        </p:nvSpPr>
        <p:spPr>
          <a:xfrm>
            <a:off x="4459375" y="30560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2"/>
          <p:cNvSpPr/>
          <p:nvPr/>
        </p:nvSpPr>
        <p:spPr>
          <a:xfrm>
            <a:off x="4226750" y="22829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2"/>
          <p:cNvSpPr/>
          <p:nvPr/>
        </p:nvSpPr>
        <p:spPr>
          <a:xfrm>
            <a:off x="6067275" y="25242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2"/>
          <p:cNvSpPr/>
          <p:nvPr/>
        </p:nvSpPr>
        <p:spPr>
          <a:xfrm>
            <a:off x="2665725" y="31726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3"/>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Only the Current Representation is Available from a Resource</a:t>
            </a:r>
            <a:endParaRPr/>
          </a:p>
        </p:txBody>
      </p:sp>
      <p:pic>
        <p:nvPicPr>
          <p:cNvPr descr="web_time_2bis.pdf" id="603" name="Google Shape;603;p73"/>
          <p:cNvPicPr preferRelativeResize="0"/>
          <p:nvPr>
            <p:ph idx="4294967295" type="body"/>
          </p:nvPr>
        </p:nvPicPr>
        <p:blipFill rotWithShape="1">
          <a:blip r:embed="rId3">
            <a:alphaModFix/>
          </a:blip>
          <a:srcRect b="0" l="-2708" r="-3912" t="0"/>
          <a:stretch/>
        </p:blipFill>
        <p:spPr>
          <a:xfrm>
            <a:off x="1984275" y="1200150"/>
            <a:ext cx="5234700" cy="3394500"/>
          </a:xfrm>
          <a:prstGeom prst="rect">
            <a:avLst/>
          </a:prstGeom>
          <a:noFill/>
          <a:ln>
            <a:noFill/>
          </a:ln>
        </p:spPr>
      </p:pic>
      <p:sp>
        <p:nvSpPr>
          <p:cNvPr id="604" name="Google Shape;604;p7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05" name="Google Shape;605;p73"/>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606" name="Google Shape;606;p73"/>
          <p:cNvSpPr/>
          <p:nvPr/>
        </p:nvSpPr>
        <p:spPr>
          <a:xfrm>
            <a:off x="2790975" y="17251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3"/>
          <p:cNvSpPr/>
          <p:nvPr/>
        </p:nvSpPr>
        <p:spPr>
          <a:xfrm>
            <a:off x="4239100" y="22773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3"/>
          <p:cNvSpPr/>
          <p:nvPr/>
        </p:nvSpPr>
        <p:spPr>
          <a:xfrm>
            <a:off x="6087025" y="25186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3"/>
          <p:cNvSpPr/>
          <p:nvPr/>
        </p:nvSpPr>
        <p:spPr>
          <a:xfrm>
            <a:off x="5491600" y="33299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3"/>
          <p:cNvSpPr/>
          <p:nvPr/>
        </p:nvSpPr>
        <p:spPr>
          <a:xfrm>
            <a:off x="4481575" y="30560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3"/>
          <p:cNvSpPr/>
          <p:nvPr/>
        </p:nvSpPr>
        <p:spPr>
          <a:xfrm>
            <a:off x="2657075" y="3198538"/>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txBox="1"/>
          <p:nvPr>
            <p:ph idx="4294967295" type="title"/>
          </p:nvPr>
        </p:nvSpPr>
        <p:spPr>
          <a:xfrm>
            <a:off x="0" y="205978"/>
            <a:ext cx="91440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Old Representations are Lost Forever</a:t>
            </a:r>
            <a:endParaRPr/>
          </a:p>
        </p:txBody>
      </p:sp>
      <p:pic>
        <p:nvPicPr>
          <p:cNvPr descr="web_time_3.pdf" id="617" name="Google Shape;617;p74"/>
          <p:cNvPicPr preferRelativeResize="0"/>
          <p:nvPr>
            <p:ph idx="4294967295" type="body"/>
          </p:nvPr>
        </p:nvPicPr>
        <p:blipFill rotWithShape="1">
          <a:blip r:embed="rId3">
            <a:alphaModFix/>
          </a:blip>
          <a:srcRect b="0" l="-2181" r="-1220" t="0"/>
          <a:stretch/>
        </p:blipFill>
        <p:spPr>
          <a:xfrm>
            <a:off x="1369750" y="968775"/>
            <a:ext cx="6345300" cy="3337500"/>
          </a:xfrm>
          <a:prstGeom prst="rect">
            <a:avLst/>
          </a:prstGeom>
          <a:noFill/>
          <a:ln>
            <a:noFill/>
          </a:ln>
        </p:spPr>
      </p:pic>
      <p:sp>
        <p:nvSpPr>
          <p:cNvPr id="618" name="Google Shape;618;p7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19" name="Google Shape;619;p74"/>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620" name="Google Shape;620;p74"/>
          <p:cNvSpPr/>
          <p:nvPr/>
        </p:nvSpPr>
        <p:spPr>
          <a:xfrm>
            <a:off x="2124575" y="14807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4"/>
          <p:cNvSpPr/>
          <p:nvPr/>
        </p:nvSpPr>
        <p:spPr>
          <a:xfrm>
            <a:off x="3520875" y="20330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4"/>
          <p:cNvSpPr/>
          <p:nvPr/>
        </p:nvSpPr>
        <p:spPr>
          <a:xfrm>
            <a:off x="5265150" y="22668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4"/>
          <p:cNvSpPr/>
          <p:nvPr/>
        </p:nvSpPr>
        <p:spPr>
          <a:xfrm>
            <a:off x="4751175" y="30634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4"/>
          <p:cNvSpPr/>
          <p:nvPr/>
        </p:nvSpPr>
        <p:spPr>
          <a:xfrm>
            <a:off x="3733750" y="27598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4"/>
          <p:cNvSpPr/>
          <p:nvPr/>
        </p:nvSpPr>
        <p:spPr>
          <a:xfrm>
            <a:off x="2012900" y="2924588"/>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5"/>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Archived Re</a:t>
            </a:r>
            <a:r>
              <a:rPr b="0" i="0" lang="en-US" sz="4000" u="none" cap="none" strike="noStrike">
                <a:solidFill>
                  <a:schemeClr val="dk1"/>
                </a:solidFill>
                <a:latin typeface="Calibri"/>
                <a:ea typeface="Calibri"/>
                <a:cs typeface="Calibri"/>
                <a:sym typeface="Calibri"/>
              </a:rPr>
              <a:t>sources</a:t>
            </a:r>
            <a:r>
              <a:rPr b="0" i="0" lang="en-US" sz="4000" u="none" cap="none" strike="noStrike">
                <a:solidFill>
                  <a:schemeClr val="dk1"/>
                </a:solidFill>
                <a:latin typeface="Calibri"/>
                <a:ea typeface="Calibri"/>
                <a:cs typeface="Calibri"/>
                <a:sym typeface="Calibri"/>
              </a:rPr>
              <a:t> Exist</a:t>
            </a:r>
            <a:endParaRPr/>
          </a:p>
        </p:txBody>
      </p:sp>
      <p:pic>
        <p:nvPicPr>
          <p:cNvPr descr="web_time_4.pdf" id="631" name="Google Shape;631;p75"/>
          <p:cNvPicPr preferRelativeResize="0"/>
          <p:nvPr>
            <p:ph idx="4294967295" type="body"/>
          </p:nvPr>
        </p:nvPicPr>
        <p:blipFill rotWithShape="1">
          <a:blip r:embed="rId3">
            <a:alphaModFix/>
          </a:blip>
          <a:srcRect b="0" l="-1373" r="-1868" t="0"/>
          <a:stretch/>
        </p:blipFill>
        <p:spPr>
          <a:xfrm>
            <a:off x="755225" y="951300"/>
            <a:ext cx="6522900" cy="3337200"/>
          </a:xfrm>
          <a:prstGeom prst="rect">
            <a:avLst/>
          </a:prstGeom>
          <a:noFill/>
          <a:ln>
            <a:noFill/>
          </a:ln>
        </p:spPr>
      </p:pic>
      <p:pic>
        <p:nvPicPr>
          <p:cNvPr descr="web_time_4bis.pdf" id="632" name="Google Shape;632;p75"/>
          <p:cNvPicPr preferRelativeResize="0"/>
          <p:nvPr/>
        </p:nvPicPr>
        <p:blipFill rotWithShape="1">
          <a:blip r:embed="rId4">
            <a:alphaModFix/>
          </a:blip>
          <a:srcRect b="0" l="0" r="0" t="0"/>
          <a:stretch/>
        </p:blipFill>
        <p:spPr>
          <a:xfrm>
            <a:off x="7153275" y="1554956"/>
            <a:ext cx="978694" cy="2731296"/>
          </a:xfrm>
          <a:prstGeom prst="rect">
            <a:avLst/>
          </a:prstGeom>
          <a:noFill/>
          <a:ln>
            <a:noFill/>
          </a:ln>
        </p:spPr>
      </p:pic>
      <p:sp>
        <p:nvSpPr>
          <p:cNvPr id="633" name="Google Shape;633;p7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34" name="Google Shape;634;p75"/>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635" name="Google Shape;635;p75"/>
          <p:cNvSpPr/>
          <p:nvPr/>
        </p:nvSpPr>
        <p:spPr>
          <a:xfrm>
            <a:off x="1487825" y="14585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5"/>
          <p:cNvSpPr/>
          <p:nvPr/>
        </p:nvSpPr>
        <p:spPr>
          <a:xfrm>
            <a:off x="2861925" y="20107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5"/>
          <p:cNvSpPr/>
          <p:nvPr/>
        </p:nvSpPr>
        <p:spPr>
          <a:xfrm>
            <a:off x="4643225" y="224460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5"/>
          <p:cNvSpPr/>
          <p:nvPr/>
        </p:nvSpPr>
        <p:spPr>
          <a:xfrm>
            <a:off x="4077400" y="30411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5"/>
          <p:cNvSpPr/>
          <p:nvPr/>
        </p:nvSpPr>
        <p:spPr>
          <a:xfrm>
            <a:off x="3074800" y="2767250"/>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5"/>
          <p:cNvSpPr/>
          <p:nvPr/>
        </p:nvSpPr>
        <p:spPr>
          <a:xfrm>
            <a:off x="1361375" y="2887538"/>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5"/>
          <p:cNvSpPr/>
          <p:nvPr/>
        </p:nvSpPr>
        <p:spPr>
          <a:xfrm>
            <a:off x="5894500" y="19410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5"/>
          <p:cNvSpPr/>
          <p:nvPr/>
        </p:nvSpPr>
        <p:spPr>
          <a:xfrm>
            <a:off x="6534300" y="23378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5"/>
          <p:cNvSpPr/>
          <p:nvPr/>
        </p:nvSpPr>
        <p:spPr>
          <a:xfrm>
            <a:off x="5864850" y="29714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5"/>
          <p:cNvSpPr/>
          <p:nvPr/>
        </p:nvSpPr>
        <p:spPr>
          <a:xfrm>
            <a:off x="6446675" y="32453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6"/>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Archived Resources</a:t>
            </a:r>
            <a:endParaRPr/>
          </a:p>
        </p:txBody>
      </p:sp>
      <p:sp>
        <p:nvSpPr>
          <p:cNvPr id="650" name="Google Shape;650;p76"/>
          <p:cNvSpPr txBox="1"/>
          <p:nvPr/>
        </p:nvSpPr>
        <p:spPr>
          <a:xfrm>
            <a:off x="1447800" y="4000500"/>
            <a:ext cx="6324600" cy="51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51" name="Google Shape;651;p76"/>
          <p:cNvSpPr txBox="1"/>
          <p:nvPr/>
        </p:nvSpPr>
        <p:spPr>
          <a:xfrm>
            <a:off x="0" y="3892350"/>
            <a:ext cx="4605300" cy="476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200" u="none">
                <a:solidFill>
                  <a:srgbClr val="FF0000"/>
                </a:solidFill>
                <a:latin typeface="Arial"/>
                <a:ea typeface="Arial"/>
                <a:cs typeface="Arial"/>
                <a:sym typeface="Arial"/>
              </a:rPr>
              <a:t>http://web.archive.org/web/20010911203610/http://www.cnn.com/ </a:t>
            </a:r>
            <a:endParaRPr b="0" i="0" sz="1200" u="non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400"/>
              <a:buFont typeface="Arial"/>
              <a:buNone/>
            </a:pPr>
            <a:r>
              <a:rPr b="0" i="0" lang="en-US" sz="1200" u="none">
                <a:solidFill>
                  <a:schemeClr val="dk1"/>
                </a:solidFill>
                <a:latin typeface="Arial"/>
                <a:ea typeface="Arial"/>
                <a:cs typeface="Arial"/>
                <a:sym typeface="Arial"/>
              </a:rPr>
              <a:t>archived resource for </a:t>
            </a:r>
            <a:r>
              <a:rPr b="0" i="0" lang="en-US" sz="1200" u="none">
                <a:solidFill>
                  <a:srgbClr val="9900FF"/>
                </a:solidFill>
                <a:latin typeface="Arial"/>
                <a:ea typeface="Arial"/>
                <a:cs typeface="Arial"/>
                <a:sym typeface="Arial"/>
              </a:rPr>
              <a:t>http://cnn.com</a:t>
            </a:r>
            <a:endParaRPr sz="1200">
              <a:solidFill>
                <a:srgbClr val="9900FF"/>
              </a:solidFill>
            </a:endParaRPr>
          </a:p>
        </p:txBody>
      </p:sp>
      <p:pic>
        <p:nvPicPr>
          <p:cNvPr descr="An archived resource of an early news article on the 9/11 terrorist attack, focusing on the Twin Towers." id="652" name="Google Shape;652;p76" title="CNN Archived Article - 9/11"/>
          <p:cNvPicPr preferRelativeResize="0"/>
          <p:nvPr/>
        </p:nvPicPr>
        <p:blipFill rotWithShape="1">
          <a:blip r:embed="rId3">
            <a:alphaModFix/>
          </a:blip>
          <a:srcRect b="0" l="0" r="0" t="0"/>
          <a:stretch/>
        </p:blipFill>
        <p:spPr>
          <a:xfrm>
            <a:off x="128587" y="757238"/>
            <a:ext cx="3161110" cy="3071813"/>
          </a:xfrm>
          <a:prstGeom prst="rect">
            <a:avLst/>
          </a:prstGeom>
          <a:noFill/>
          <a:ln cap="flat" cmpd="sng" w="9525">
            <a:solidFill>
              <a:srgbClr val="595959"/>
            </a:solidFill>
            <a:prstDash val="solid"/>
            <a:miter lim="800000"/>
            <a:headEnd len="sm" w="sm" type="none"/>
            <a:tailEnd len="sm" w="sm" type="none"/>
          </a:ln>
        </p:spPr>
      </p:pic>
      <p:pic>
        <p:nvPicPr>
          <p:cNvPr descr="Archive article on the 9/11 attacks from December 20th, 2001. This focused on the entire attack as a whole and not simply just Twin Towers." id="653" name="Google Shape;653;p76" title="Archived Wikipedia Article - 9/11"/>
          <p:cNvPicPr preferRelativeResize="0"/>
          <p:nvPr/>
        </p:nvPicPr>
        <p:blipFill rotWithShape="1">
          <a:blip r:embed="rId4">
            <a:alphaModFix/>
          </a:blip>
          <a:srcRect b="0" l="0" r="0" t="0"/>
          <a:stretch/>
        </p:blipFill>
        <p:spPr>
          <a:xfrm>
            <a:off x="4800600" y="775097"/>
            <a:ext cx="3143250" cy="3053953"/>
          </a:xfrm>
          <a:prstGeom prst="rect">
            <a:avLst/>
          </a:prstGeom>
          <a:noFill/>
          <a:ln cap="flat" cmpd="sng" w="9525">
            <a:solidFill>
              <a:srgbClr val="595959"/>
            </a:solidFill>
            <a:prstDash val="solid"/>
            <a:miter lim="800000"/>
            <a:headEnd len="sm" w="sm" type="none"/>
            <a:tailEnd len="sm" w="sm" type="none"/>
          </a:ln>
        </p:spPr>
      </p:pic>
      <p:sp>
        <p:nvSpPr>
          <p:cNvPr id="654" name="Google Shape;654;p76"/>
          <p:cNvSpPr txBox="1"/>
          <p:nvPr/>
        </p:nvSpPr>
        <p:spPr>
          <a:xfrm>
            <a:off x="4648200" y="3856425"/>
            <a:ext cx="4296000" cy="975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300" u="none">
                <a:solidFill>
                  <a:srgbClr val="FF0000"/>
                </a:solidFill>
                <a:latin typeface="Arial"/>
                <a:ea typeface="Arial"/>
                <a:cs typeface="Arial"/>
                <a:sym typeface="Arial"/>
              </a:rPr>
              <a:t>http://en.wikipedia.org/w/index.php?title=September_11_attacks&amp;oldid=282333</a:t>
            </a:r>
            <a:r>
              <a:rPr b="0" i="0" lang="en-US" sz="1300" u="none">
                <a:solidFill>
                  <a:schemeClr val="dk1"/>
                </a:solidFill>
                <a:latin typeface="Arial"/>
                <a:ea typeface="Arial"/>
                <a:cs typeface="Arial"/>
                <a:sym typeface="Arial"/>
              </a:rPr>
              <a:t> </a:t>
            </a:r>
            <a:endParaRPr b="0" i="0" sz="13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400"/>
              <a:buFont typeface="Arial"/>
              <a:buNone/>
            </a:pPr>
            <a:r>
              <a:rPr b="0" i="0" lang="en-US" sz="1300" u="none">
                <a:solidFill>
                  <a:schemeClr val="dk1"/>
                </a:solidFill>
                <a:latin typeface="Arial"/>
                <a:ea typeface="Arial"/>
                <a:cs typeface="Arial"/>
                <a:sym typeface="Arial"/>
              </a:rPr>
              <a:t>archived resource for </a:t>
            </a:r>
            <a:r>
              <a:rPr b="0" i="0" lang="en-US" sz="1300" u="none">
                <a:solidFill>
                  <a:srgbClr val="9900FF"/>
                </a:solidFill>
                <a:latin typeface="Arial"/>
                <a:ea typeface="Arial"/>
                <a:cs typeface="Arial"/>
                <a:sym typeface="Arial"/>
              </a:rPr>
              <a:t>http://en.wikipedia.org/wiki/September_11_attacks</a:t>
            </a:r>
            <a:endParaRPr sz="1300">
              <a:solidFill>
                <a:srgbClr val="9900FF"/>
              </a:solidFill>
            </a:endParaRPr>
          </a:p>
        </p:txBody>
      </p:sp>
      <p:sp>
        <p:nvSpPr>
          <p:cNvPr id="655" name="Google Shape;655;p76"/>
          <p:cNvSpPr txBox="1"/>
          <p:nvPr/>
        </p:nvSpPr>
        <p:spPr>
          <a:xfrm>
            <a:off x="128587" y="116681"/>
            <a:ext cx="28956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Sep 11 2001, 20:36:10 UTC </a:t>
            </a:r>
            <a:endParaRPr/>
          </a:p>
        </p:txBody>
      </p:sp>
      <p:sp>
        <p:nvSpPr>
          <p:cNvPr id="656" name="Google Shape;656;p76"/>
          <p:cNvSpPr txBox="1"/>
          <p:nvPr/>
        </p:nvSpPr>
        <p:spPr>
          <a:xfrm>
            <a:off x="6324600" y="114300"/>
            <a:ext cx="26670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Dec 20 2001, 4:51:00 UTC</a:t>
            </a:r>
            <a:endParaRPr/>
          </a:p>
        </p:txBody>
      </p:sp>
      <p:cxnSp>
        <p:nvCxnSpPr>
          <p:cNvPr id="657" name="Google Shape;657;p76"/>
          <p:cNvCxnSpPr/>
          <p:nvPr/>
        </p:nvCxnSpPr>
        <p:spPr>
          <a:xfrm flipH="1" rot="-5400000">
            <a:off x="1701787" y="227025"/>
            <a:ext cx="409500" cy="660300"/>
          </a:xfrm>
          <a:prstGeom prst="straightConnector1">
            <a:avLst/>
          </a:prstGeom>
          <a:noFill/>
          <a:ln cap="flat" cmpd="sng" w="9525">
            <a:solidFill>
              <a:srgbClr val="595959"/>
            </a:solidFill>
            <a:prstDash val="solid"/>
            <a:miter lim="800000"/>
            <a:headEnd len="sm" w="sm" type="none"/>
            <a:tailEnd len="sm" w="sm" type="none"/>
          </a:ln>
        </p:spPr>
      </p:cxnSp>
      <p:cxnSp>
        <p:nvCxnSpPr>
          <p:cNvPr id="658" name="Google Shape;658;p76"/>
          <p:cNvCxnSpPr/>
          <p:nvPr/>
        </p:nvCxnSpPr>
        <p:spPr>
          <a:xfrm rot="5400000">
            <a:off x="7062149" y="183993"/>
            <a:ext cx="429900" cy="762000"/>
          </a:xfrm>
          <a:prstGeom prst="straightConnector1">
            <a:avLst/>
          </a:prstGeom>
          <a:noFill/>
          <a:ln cap="flat" cmpd="sng" w="9525">
            <a:solidFill>
              <a:srgbClr val="595959"/>
            </a:solidFill>
            <a:prstDash val="solid"/>
            <a:miter lim="800000"/>
            <a:headEnd len="sm" w="sm" type="none"/>
            <a:tailEnd len="sm" w="sm" type="none"/>
          </a:ln>
        </p:spPr>
      </p:cxnSp>
      <p:sp>
        <p:nvSpPr>
          <p:cNvPr id="659" name="Google Shape;659;p7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60" name="Google Shape;660;p76"/>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Memento 101</a:t>
            </a:r>
            <a:r>
              <a:rPr lang="en-US">
                <a:latin typeface="Calibri"/>
                <a:ea typeface="Calibri"/>
                <a:cs typeface="Calibri"/>
                <a:sym typeface="Calibri"/>
              </a:rPr>
              <a:t> slides </a:t>
            </a:r>
            <a:endParaRPr>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Finding Archived Resources</a:t>
            </a:r>
            <a:endParaRPr/>
          </a:p>
        </p:txBody>
      </p:sp>
      <p:sp>
        <p:nvSpPr>
          <p:cNvPr id="666" name="Google Shape;666;p77"/>
          <p:cNvSpPr txBox="1"/>
          <p:nvPr/>
        </p:nvSpPr>
        <p:spPr>
          <a:xfrm>
            <a:off x="1447800" y="4000500"/>
            <a:ext cx="6324600" cy="51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67" name="Google Shape;667;p77"/>
          <p:cNvSpPr txBox="1"/>
          <p:nvPr/>
        </p:nvSpPr>
        <p:spPr>
          <a:xfrm>
            <a:off x="0" y="4083852"/>
            <a:ext cx="4495800" cy="514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a:solidFill>
                  <a:srgbClr val="FF0000"/>
                </a:solidFill>
                <a:latin typeface="Arial"/>
                <a:ea typeface="Arial"/>
                <a:cs typeface="Arial"/>
                <a:sym typeface="Arial"/>
              </a:rPr>
              <a:t> </a:t>
            </a:r>
            <a:r>
              <a:rPr b="0" i="0" lang="en-US" sz="1400" u="none">
                <a:solidFill>
                  <a:schemeClr val="dk1"/>
                </a:solidFill>
                <a:latin typeface="Arial"/>
                <a:ea typeface="Arial"/>
                <a:cs typeface="Arial"/>
                <a:sym typeface="Arial"/>
              </a:rPr>
              <a:t>Go to </a:t>
            </a:r>
            <a:r>
              <a:rPr b="0" i="0" lang="en-US" sz="1400" u="none">
                <a:solidFill>
                  <a:srgbClr val="FF0000"/>
                </a:solidFill>
                <a:latin typeface="Arial"/>
                <a:ea typeface="Arial"/>
                <a:cs typeface="Arial"/>
                <a:sym typeface="Arial"/>
              </a:rPr>
              <a:t>http://web.archive.org/ </a:t>
            </a:r>
            <a:r>
              <a:rPr b="0" i="0" lang="en-US" sz="1400" u="none">
                <a:solidFill>
                  <a:srgbClr val="000000"/>
                </a:solidFill>
                <a:latin typeface="Arial"/>
                <a:ea typeface="Arial"/>
                <a:cs typeface="Arial"/>
                <a:sym typeface="Arial"/>
              </a:rPr>
              <a:t>and search</a:t>
            </a:r>
            <a:endParaRPr/>
          </a:p>
          <a:p>
            <a:pPr indent="0" lvl="0" marL="0" marR="0" rtl="0" algn="ctr">
              <a:lnSpc>
                <a:spcPct val="100000"/>
              </a:lnSpc>
              <a:spcBef>
                <a:spcPts val="0"/>
              </a:spcBef>
              <a:spcAft>
                <a:spcPts val="0"/>
              </a:spcAft>
              <a:buClr>
                <a:srgbClr val="FF0000"/>
              </a:buClr>
              <a:buSzPts val="1400"/>
              <a:buFont typeface="Arial"/>
              <a:buNone/>
            </a:pPr>
            <a:r>
              <a:rPr b="0" i="0" lang="en-US" sz="1400" u="none">
                <a:solidFill>
                  <a:srgbClr val="9900FF"/>
                </a:solidFill>
                <a:latin typeface="Arial"/>
                <a:ea typeface="Arial"/>
                <a:cs typeface="Arial"/>
                <a:sym typeface="Arial"/>
              </a:rPr>
              <a:t>http://cnn.com</a:t>
            </a:r>
            <a:endParaRPr>
              <a:solidFill>
                <a:srgbClr val="9900FF"/>
              </a:solidFill>
            </a:endParaRPr>
          </a:p>
        </p:txBody>
      </p:sp>
      <p:sp>
        <p:nvSpPr>
          <p:cNvPr id="668" name="Google Shape;668;p77"/>
          <p:cNvSpPr txBox="1"/>
          <p:nvPr/>
        </p:nvSpPr>
        <p:spPr>
          <a:xfrm>
            <a:off x="4648200" y="4083851"/>
            <a:ext cx="4495800" cy="45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On</a:t>
            </a:r>
            <a:r>
              <a:rPr b="0" i="0" lang="en-US" sz="1400" u="none">
                <a:solidFill>
                  <a:srgbClr val="FF0000"/>
                </a:solidFill>
                <a:latin typeface="Arial"/>
                <a:ea typeface="Arial"/>
                <a:cs typeface="Arial"/>
                <a:sym typeface="Arial"/>
              </a:rPr>
              <a:t> http://web.archive.org/web/*/http://cnn.com</a:t>
            </a:r>
            <a:r>
              <a:rPr b="0" i="0" lang="en-US" sz="1400" u="none">
                <a:solidFill>
                  <a:srgbClr val="000000"/>
                </a:solidFill>
                <a:latin typeface="Arial"/>
                <a:ea typeface="Arial"/>
                <a:cs typeface="Arial"/>
                <a:sym typeface="Arial"/>
              </a:rPr>
              <a:t>, select desired datetime</a:t>
            </a:r>
            <a:endParaRPr/>
          </a:p>
        </p:txBody>
      </p:sp>
      <p:cxnSp>
        <p:nvCxnSpPr>
          <p:cNvPr id="669" name="Google Shape;669;p77"/>
          <p:cNvCxnSpPr/>
          <p:nvPr/>
        </p:nvCxnSpPr>
        <p:spPr>
          <a:xfrm>
            <a:off x="4348325" y="2310075"/>
            <a:ext cx="528600" cy="300"/>
          </a:xfrm>
          <a:prstGeom prst="straightConnector1">
            <a:avLst/>
          </a:prstGeom>
          <a:noFill/>
          <a:ln cap="flat" cmpd="sng" w="28575">
            <a:solidFill>
              <a:schemeClr val="dk1"/>
            </a:solidFill>
            <a:prstDash val="solid"/>
            <a:miter lim="800000"/>
            <a:headEnd len="sm" w="sm" type="none"/>
            <a:tailEnd len="med" w="med" type="stealth"/>
          </a:ln>
        </p:spPr>
      </p:cxnSp>
      <p:sp>
        <p:nvSpPr>
          <p:cNvPr id="670" name="Google Shape;670;p7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71" name="Google Shape;671;p77"/>
          <p:cNvSpPr txBox="1"/>
          <p:nvPr/>
        </p:nvSpPr>
        <p:spPr>
          <a:xfrm>
            <a:off x="53250" y="4538675"/>
            <a:ext cx="58626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3"/>
              </a:rPr>
              <a:t>Memento 101</a:t>
            </a:r>
            <a:r>
              <a:rPr lang="en-US">
                <a:latin typeface="Calibri"/>
                <a:ea typeface="Calibri"/>
                <a:cs typeface="Calibri"/>
                <a:sym typeface="Calibri"/>
              </a:rPr>
              <a:t> slides (</a:t>
            </a:r>
            <a:r>
              <a:rPr i="1" lang="en-US">
                <a:latin typeface="Calibri"/>
                <a:ea typeface="Calibri"/>
                <a:cs typeface="Calibri"/>
                <a:sym typeface="Calibri"/>
              </a:rPr>
              <a:t>Wayback Machine images updated Sep 2020</a:t>
            </a:r>
            <a:r>
              <a:rPr lang="en-US">
                <a:latin typeface="Calibri"/>
                <a:ea typeface="Calibri"/>
                <a:cs typeface="Calibri"/>
                <a:sym typeface="Calibri"/>
              </a:rPr>
              <a:t>) </a:t>
            </a:r>
            <a:endParaRPr>
              <a:latin typeface="Calibri"/>
              <a:ea typeface="Calibri"/>
              <a:cs typeface="Calibri"/>
              <a:sym typeface="Calibri"/>
            </a:endParaRPr>
          </a:p>
        </p:txBody>
      </p:sp>
      <p:pic>
        <p:nvPicPr>
          <p:cNvPr descr="Results page for the search function of the Wayback Machine. Once you've searched a URL, you select the desired date to visit." id="672" name="Google Shape;672;p77" title="Wayback Machine results"/>
          <p:cNvPicPr preferRelativeResize="0"/>
          <p:nvPr/>
        </p:nvPicPr>
        <p:blipFill>
          <a:blip r:embed="rId4">
            <a:alphaModFix/>
          </a:blip>
          <a:stretch>
            <a:fillRect/>
          </a:stretch>
        </p:blipFill>
        <p:spPr>
          <a:xfrm>
            <a:off x="5015300" y="919175"/>
            <a:ext cx="3662250" cy="3149824"/>
          </a:xfrm>
          <a:prstGeom prst="rect">
            <a:avLst/>
          </a:prstGeom>
          <a:noFill/>
          <a:ln cap="flat" cmpd="sng" w="9525">
            <a:solidFill>
              <a:srgbClr val="000000"/>
            </a:solidFill>
            <a:prstDash val="solid"/>
            <a:round/>
            <a:headEnd len="sm" w="sm" type="none"/>
            <a:tailEnd len="sm" w="sm" type="none"/>
          </a:ln>
        </p:spPr>
      </p:pic>
      <p:pic>
        <p:nvPicPr>
          <p:cNvPr descr="The search page for the Wayback Machine, where you can search URLs." id="673" name="Google Shape;673;p77" title="Wayback Machine Search"/>
          <p:cNvPicPr preferRelativeResize="0"/>
          <p:nvPr/>
        </p:nvPicPr>
        <p:blipFill>
          <a:blip r:embed="rId5">
            <a:alphaModFix/>
          </a:blip>
          <a:stretch>
            <a:fillRect/>
          </a:stretch>
        </p:blipFill>
        <p:spPr>
          <a:xfrm>
            <a:off x="152400" y="919173"/>
            <a:ext cx="4002859" cy="30813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descr="Wikipedia history page for 9/11, allowing you to view previous versions of the webpage." id="678" name="Google Shape;678;p78" title="9/11 Wiki - History"/>
          <p:cNvPicPr preferRelativeResize="0"/>
          <p:nvPr/>
        </p:nvPicPr>
        <p:blipFill rotWithShape="1">
          <a:blip r:embed="rId3">
            <a:alphaModFix/>
          </a:blip>
          <a:srcRect b="0" l="0" r="0" t="0"/>
          <a:stretch/>
        </p:blipFill>
        <p:spPr>
          <a:xfrm>
            <a:off x="5257800" y="819150"/>
            <a:ext cx="3176588" cy="3086100"/>
          </a:xfrm>
          <a:prstGeom prst="rect">
            <a:avLst/>
          </a:prstGeom>
          <a:noFill/>
          <a:ln cap="flat" cmpd="sng" w="9525">
            <a:solidFill>
              <a:srgbClr val="595959"/>
            </a:solidFill>
            <a:prstDash val="solid"/>
            <a:miter lim="800000"/>
            <a:headEnd len="sm" w="sm" type="none"/>
            <a:tailEnd len="sm" w="sm" type="none"/>
          </a:ln>
        </p:spPr>
      </p:pic>
      <p:pic>
        <p:nvPicPr>
          <p:cNvPr descr="Current 9/11 Wikipedia page." id="679" name="Google Shape;679;p78" title="9/11 Wiki - Current."/>
          <p:cNvPicPr preferRelativeResize="0"/>
          <p:nvPr/>
        </p:nvPicPr>
        <p:blipFill rotWithShape="1">
          <a:blip r:embed="rId4">
            <a:alphaModFix/>
          </a:blip>
          <a:srcRect b="0" l="0" r="0" t="0"/>
          <a:stretch/>
        </p:blipFill>
        <p:spPr>
          <a:xfrm>
            <a:off x="661987" y="833438"/>
            <a:ext cx="3161110" cy="3071813"/>
          </a:xfrm>
          <a:prstGeom prst="rect">
            <a:avLst/>
          </a:prstGeom>
          <a:noFill/>
          <a:ln cap="flat" cmpd="sng" w="9525">
            <a:solidFill>
              <a:srgbClr val="595959"/>
            </a:solidFill>
            <a:prstDash val="solid"/>
            <a:miter lim="800000"/>
            <a:headEnd len="sm" w="sm" type="none"/>
            <a:tailEnd len="sm" w="sm" type="none"/>
          </a:ln>
        </p:spPr>
      </p:pic>
      <p:sp>
        <p:nvSpPr>
          <p:cNvPr id="680" name="Google Shape;680;p78"/>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Finding Archived Resources</a:t>
            </a:r>
            <a:endParaRPr/>
          </a:p>
        </p:txBody>
      </p:sp>
      <p:sp>
        <p:nvSpPr>
          <p:cNvPr id="681" name="Google Shape;681;p78"/>
          <p:cNvSpPr txBox="1"/>
          <p:nvPr/>
        </p:nvSpPr>
        <p:spPr>
          <a:xfrm>
            <a:off x="1447800" y="4000500"/>
            <a:ext cx="6324600" cy="51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682" name="Google Shape;682;p78"/>
          <p:cNvSpPr txBox="1"/>
          <p:nvPr/>
        </p:nvSpPr>
        <p:spPr>
          <a:xfrm>
            <a:off x="0" y="3867150"/>
            <a:ext cx="4495800" cy="772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400" u="none">
                <a:solidFill>
                  <a:srgbClr val="FF0000"/>
                </a:solidFill>
                <a:latin typeface="Arial"/>
                <a:ea typeface="Arial"/>
                <a:cs typeface="Arial"/>
                <a:sym typeface="Arial"/>
              </a:rPr>
              <a:t> </a:t>
            </a:r>
            <a:r>
              <a:rPr b="0" i="0" lang="en-US" sz="1400" u="none">
                <a:solidFill>
                  <a:schemeClr val="dk1"/>
                </a:solidFill>
                <a:latin typeface="Arial"/>
                <a:ea typeface="Arial"/>
                <a:cs typeface="Arial"/>
                <a:sym typeface="Arial"/>
              </a:rPr>
              <a:t>Go to </a:t>
            </a:r>
            <a:endParaRPr/>
          </a:p>
          <a:p>
            <a:pPr indent="0" lvl="0" marL="0" marR="0" rtl="0" algn="ctr">
              <a:lnSpc>
                <a:spcPct val="100000"/>
              </a:lnSpc>
              <a:spcBef>
                <a:spcPts val="0"/>
              </a:spcBef>
              <a:spcAft>
                <a:spcPts val="0"/>
              </a:spcAft>
              <a:buClr>
                <a:srgbClr val="FF0000"/>
              </a:buClr>
              <a:buSzPts val="1400"/>
              <a:buFont typeface="Arial"/>
              <a:buNone/>
            </a:pPr>
            <a:r>
              <a:rPr b="0" i="0" lang="en-US" sz="1400" u="none">
                <a:solidFill>
                  <a:srgbClr val="9900FF"/>
                </a:solidFill>
                <a:latin typeface="Arial"/>
                <a:ea typeface="Arial"/>
                <a:cs typeface="Arial"/>
                <a:sym typeface="Arial"/>
              </a:rPr>
              <a:t>http://en.wikipedia.org/wiki/September_11_attacks</a:t>
            </a:r>
            <a:r>
              <a:rPr b="0" i="0" lang="en-US" sz="1400" u="none">
                <a:solidFill>
                  <a:schemeClr val="dk1"/>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400"/>
              <a:buFont typeface="Arial"/>
              <a:buNone/>
            </a:pPr>
            <a:r>
              <a:rPr b="0" i="0" lang="en-US" sz="1400" u="none">
                <a:solidFill>
                  <a:srgbClr val="000000"/>
                </a:solidFill>
                <a:latin typeface="Arial"/>
                <a:ea typeface="Arial"/>
                <a:cs typeface="Arial"/>
                <a:sym typeface="Arial"/>
              </a:rPr>
              <a:t>and click History</a:t>
            </a:r>
            <a:endParaRPr/>
          </a:p>
        </p:txBody>
      </p:sp>
      <p:sp>
        <p:nvSpPr>
          <p:cNvPr id="683" name="Google Shape;683;p78"/>
          <p:cNvSpPr txBox="1"/>
          <p:nvPr/>
        </p:nvSpPr>
        <p:spPr>
          <a:xfrm>
            <a:off x="4648200" y="4105275"/>
            <a:ext cx="4495800" cy="228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Browse History</a:t>
            </a:r>
            <a:endParaRPr/>
          </a:p>
        </p:txBody>
      </p:sp>
      <p:cxnSp>
        <p:nvCxnSpPr>
          <p:cNvPr id="684" name="Google Shape;684;p78"/>
          <p:cNvCxnSpPr/>
          <p:nvPr/>
        </p:nvCxnSpPr>
        <p:spPr>
          <a:xfrm flipH="1" rot="10800000">
            <a:off x="3914900" y="2351475"/>
            <a:ext cx="1266600" cy="3000"/>
          </a:xfrm>
          <a:prstGeom prst="straightConnector1">
            <a:avLst/>
          </a:prstGeom>
          <a:noFill/>
          <a:ln cap="flat" cmpd="sng" w="28575">
            <a:solidFill>
              <a:schemeClr val="dk1"/>
            </a:solidFill>
            <a:prstDash val="solid"/>
            <a:miter lim="800000"/>
            <a:headEnd len="sm" w="sm" type="none"/>
            <a:tailEnd len="med" w="med" type="stealth"/>
          </a:ln>
        </p:spPr>
      </p:cxnSp>
      <p:sp>
        <p:nvSpPr>
          <p:cNvPr id="685" name="Google Shape;685;p7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686" name="Google Shape;686;p78"/>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Memento 101</a:t>
            </a:r>
            <a:r>
              <a:rPr lang="en-US">
                <a:latin typeface="Calibri"/>
                <a:ea typeface="Calibri"/>
                <a:cs typeface="Calibri"/>
                <a:sym typeface="Calibri"/>
              </a:rPr>
              <a:t> slides </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9"/>
          <p:cNvSpPr txBox="1"/>
          <p:nvPr>
            <p:ph idx="4294967295" type="title"/>
          </p:nvPr>
        </p:nvSpPr>
        <p:spPr>
          <a:xfrm>
            <a:off x="457200" y="141684"/>
            <a:ext cx="86868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Navigating Archived Resources</a:t>
            </a:r>
            <a:endParaRPr/>
          </a:p>
        </p:txBody>
      </p:sp>
      <p:pic>
        <p:nvPicPr>
          <p:cNvPr descr="Old revision of the 9/11 wiki. Searching for pentagon on the old revision page." id="692" name="Google Shape;692;p79" title="9/11 Wiki - Old Revision"/>
          <p:cNvPicPr preferRelativeResize="0"/>
          <p:nvPr/>
        </p:nvPicPr>
        <p:blipFill rotWithShape="1">
          <a:blip r:embed="rId3">
            <a:alphaModFix/>
          </a:blip>
          <a:srcRect b="0" l="0" r="0" t="0"/>
          <a:stretch/>
        </p:blipFill>
        <p:spPr>
          <a:xfrm>
            <a:off x="457200" y="819150"/>
            <a:ext cx="3143250" cy="3053953"/>
          </a:xfrm>
          <a:prstGeom prst="rect">
            <a:avLst/>
          </a:prstGeom>
          <a:noFill/>
          <a:ln cap="flat" cmpd="sng" w="9525">
            <a:solidFill>
              <a:srgbClr val="595959"/>
            </a:solidFill>
            <a:prstDash val="solid"/>
            <a:miter lim="800000"/>
            <a:headEnd len="sm" w="sm" type="none"/>
            <a:tailEnd len="sm" w="sm" type="none"/>
          </a:ln>
        </p:spPr>
      </p:pic>
      <p:sp>
        <p:nvSpPr>
          <p:cNvPr id="693" name="Google Shape;693;p79"/>
          <p:cNvSpPr txBox="1"/>
          <p:nvPr/>
        </p:nvSpPr>
        <p:spPr>
          <a:xfrm>
            <a:off x="0" y="3900500"/>
            <a:ext cx="5548800" cy="547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400"/>
              <a:buFont typeface="Arial"/>
              <a:buNone/>
            </a:pPr>
            <a:r>
              <a:rPr b="0" i="0" lang="en-US" sz="1200" u="none">
                <a:solidFill>
                  <a:srgbClr val="FF0000"/>
                </a:solidFill>
                <a:latin typeface="Arial"/>
                <a:ea typeface="Arial"/>
                <a:cs typeface="Arial"/>
                <a:sym typeface="Arial"/>
              </a:rPr>
              <a:t>http://en.wikipedia.org/w/index.php?title=September_11_attacks&amp;oldid=282333</a:t>
            </a:r>
            <a:r>
              <a:rPr b="0" i="0" lang="en-US" sz="1200" u="none">
                <a:solidFill>
                  <a:schemeClr val="dk1"/>
                </a:solidFill>
                <a:latin typeface="Arial"/>
                <a:ea typeface="Arial"/>
                <a:cs typeface="Arial"/>
                <a:sym typeface="Arial"/>
              </a:rPr>
              <a:t> </a:t>
            </a:r>
            <a:endParaRPr b="0" i="0" sz="12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400"/>
              <a:buFont typeface="Arial"/>
              <a:buNone/>
            </a:pPr>
            <a:r>
              <a:rPr b="0" i="0" lang="en-US" sz="1200" u="none">
                <a:solidFill>
                  <a:schemeClr val="dk1"/>
                </a:solidFill>
                <a:latin typeface="Arial"/>
                <a:ea typeface="Arial"/>
                <a:cs typeface="Arial"/>
                <a:sym typeface="Arial"/>
              </a:rPr>
              <a:t>archived resource for </a:t>
            </a:r>
            <a:r>
              <a:rPr b="0" i="0" lang="en-US" sz="1200" u="none">
                <a:solidFill>
                  <a:srgbClr val="9900FF"/>
                </a:solidFill>
                <a:latin typeface="Arial"/>
                <a:ea typeface="Arial"/>
                <a:cs typeface="Arial"/>
                <a:sym typeface="Arial"/>
              </a:rPr>
              <a:t>http://en.wikipedia.org/wiki/September_11_attacks</a:t>
            </a:r>
            <a:endParaRPr sz="1200">
              <a:solidFill>
                <a:srgbClr val="9900FF"/>
              </a:solidFill>
            </a:endParaRPr>
          </a:p>
        </p:txBody>
      </p:sp>
      <p:sp>
        <p:nvSpPr>
          <p:cNvPr id="694" name="Google Shape;694;p79"/>
          <p:cNvSpPr txBox="1"/>
          <p:nvPr/>
        </p:nvSpPr>
        <p:spPr>
          <a:xfrm>
            <a:off x="152400" y="114300"/>
            <a:ext cx="23622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Dec 20 2001, 4:51:00 UTC</a:t>
            </a:r>
            <a:endParaRPr/>
          </a:p>
        </p:txBody>
      </p:sp>
      <p:cxnSp>
        <p:nvCxnSpPr>
          <p:cNvPr id="695" name="Google Shape;695;p79"/>
          <p:cNvCxnSpPr/>
          <p:nvPr/>
        </p:nvCxnSpPr>
        <p:spPr>
          <a:xfrm flipH="1" rot="-5400000">
            <a:off x="1591800" y="91743"/>
            <a:ext cx="397800" cy="914400"/>
          </a:xfrm>
          <a:prstGeom prst="straightConnector1">
            <a:avLst/>
          </a:prstGeom>
          <a:noFill/>
          <a:ln cap="flat" cmpd="sng" w="9525">
            <a:solidFill>
              <a:srgbClr val="595959"/>
            </a:solidFill>
            <a:prstDash val="solid"/>
            <a:miter lim="800000"/>
            <a:headEnd len="sm" w="sm" type="none"/>
            <a:tailEnd len="sm" w="sm" type="none"/>
          </a:ln>
        </p:spPr>
      </p:cxnSp>
      <p:sp>
        <p:nvSpPr>
          <p:cNvPr id="696" name="Google Shape;696;p79"/>
          <p:cNvSpPr txBox="1"/>
          <p:nvPr/>
        </p:nvSpPr>
        <p:spPr>
          <a:xfrm>
            <a:off x="5625000" y="3913575"/>
            <a:ext cx="3257700" cy="228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300" u="none">
                <a:solidFill>
                  <a:srgbClr val="9900FF"/>
                </a:solidFill>
                <a:latin typeface="Arial"/>
                <a:ea typeface="Arial"/>
                <a:cs typeface="Arial"/>
                <a:sym typeface="Arial"/>
              </a:rPr>
              <a:t>http://en.wikipedia.org/wiki/The_Pentagon</a:t>
            </a:r>
            <a:endParaRPr sz="1300">
              <a:solidFill>
                <a:srgbClr val="9900FF"/>
              </a:solidFill>
            </a:endParaRPr>
          </a:p>
        </p:txBody>
      </p:sp>
      <p:cxnSp>
        <p:nvCxnSpPr>
          <p:cNvPr id="697" name="Google Shape;697;p79"/>
          <p:cNvCxnSpPr/>
          <p:nvPr/>
        </p:nvCxnSpPr>
        <p:spPr>
          <a:xfrm flipH="1">
            <a:off x="911100" y="2046690"/>
            <a:ext cx="422400" cy="7800"/>
          </a:xfrm>
          <a:prstGeom prst="straightConnector1">
            <a:avLst/>
          </a:prstGeom>
          <a:noFill/>
          <a:ln cap="flat" cmpd="sng" w="28575">
            <a:solidFill>
              <a:schemeClr val="dk1"/>
            </a:solidFill>
            <a:prstDash val="solid"/>
            <a:miter lim="800000"/>
            <a:headEnd len="sm" w="sm" type="none"/>
            <a:tailEnd len="med" w="med" type="stealth"/>
          </a:ln>
        </p:spPr>
      </p:cxnSp>
      <p:pic>
        <p:nvPicPr>
          <p:cNvPr descr="Searching the old revision of the 9/11 Wiki for Pentagon gave us the current Pentagon article and not an older revision like you may have thought." id="698" name="Google Shape;698;p79" title="Pentagon Wiki"/>
          <p:cNvPicPr preferRelativeResize="0"/>
          <p:nvPr/>
        </p:nvPicPr>
        <p:blipFill rotWithShape="1">
          <a:blip r:embed="rId4">
            <a:alphaModFix/>
          </a:blip>
          <a:srcRect b="0" l="0" r="0" t="0"/>
          <a:stretch/>
        </p:blipFill>
        <p:spPr>
          <a:xfrm>
            <a:off x="5638800" y="742950"/>
            <a:ext cx="3088482" cy="3086099"/>
          </a:xfrm>
          <a:prstGeom prst="rect">
            <a:avLst/>
          </a:prstGeom>
          <a:noFill/>
          <a:ln cap="flat" cmpd="sng" w="9525">
            <a:solidFill>
              <a:srgbClr val="808080"/>
            </a:solidFill>
            <a:prstDash val="solid"/>
            <a:miter lim="800000"/>
            <a:headEnd len="sm" w="sm" type="none"/>
            <a:tailEnd len="sm" w="sm" type="none"/>
          </a:ln>
        </p:spPr>
      </p:pic>
      <p:sp>
        <p:nvSpPr>
          <p:cNvPr id="699" name="Google Shape;699;p79"/>
          <p:cNvSpPr txBox="1"/>
          <p:nvPr/>
        </p:nvSpPr>
        <p:spPr>
          <a:xfrm>
            <a:off x="7239000" y="114300"/>
            <a:ext cx="16002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current</a:t>
            </a:r>
            <a:endParaRPr/>
          </a:p>
        </p:txBody>
      </p:sp>
      <p:cxnSp>
        <p:nvCxnSpPr>
          <p:cNvPr id="700" name="Google Shape;700;p79"/>
          <p:cNvCxnSpPr/>
          <p:nvPr/>
        </p:nvCxnSpPr>
        <p:spPr>
          <a:xfrm rot="5400000">
            <a:off x="7212299" y="-78957"/>
            <a:ext cx="397800" cy="1255800"/>
          </a:xfrm>
          <a:prstGeom prst="straightConnector1">
            <a:avLst/>
          </a:prstGeom>
          <a:noFill/>
          <a:ln cap="flat" cmpd="sng" w="9525">
            <a:solidFill>
              <a:srgbClr val="434343"/>
            </a:solidFill>
            <a:prstDash val="solid"/>
            <a:miter lim="800000"/>
            <a:headEnd len="sm" w="sm" type="none"/>
            <a:tailEnd len="sm" w="sm" type="none"/>
          </a:ln>
        </p:spPr>
      </p:cxnSp>
      <p:sp>
        <p:nvSpPr>
          <p:cNvPr id="701" name="Google Shape;701;p79"/>
          <p:cNvSpPr txBox="1"/>
          <p:nvPr/>
        </p:nvSpPr>
        <p:spPr>
          <a:xfrm>
            <a:off x="1333500" y="1932706"/>
            <a:ext cx="16002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a:solidFill>
                  <a:srgbClr val="0000FF"/>
                </a:solidFill>
                <a:latin typeface="Arial"/>
                <a:ea typeface="Arial"/>
                <a:cs typeface="Arial"/>
                <a:sym typeface="Arial"/>
              </a:rPr>
              <a:t>Pentagon</a:t>
            </a:r>
            <a:endParaRPr/>
          </a:p>
        </p:txBody>
      </p:sp>
      <p:sp>
        <p:nvSpPr>
          <p:cNvPr id="702" name="Google Shape;702;p7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03" name="Google Shape;703;p79"/>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Memento 101</a:t>
            </a:r>
            <a:r>
              <a:rPr lang="en-US">
                <a:latin typeface="Calibri"/>
                <a:ea typeface="Calibri"/>
                <a:cs typeface="Calibri"/>
                <a:sym typeface="Calibri"/>
              </a:rPr>
              <a:t> slides </a:t>
            </a:r>
            <a:endParaRPr>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descr="When following links on the archived webpage, they will bring up the archived page from the same requested time period. The link that we followed here shows a story about Space and a star that is much cooler than we originally thought." id="708" name="Google Shape;708;p80" title="CNN Space"/>
          <p:cNvPicPr preferRelativeResize="0"/>
          <p:nvPr/>
        </p:nvPicPr>
        <p:blipFill rotWithShape="1">
          <a:blip r:embed="rId3">
            <a:alphaModFix/>
          </a:blip>
          <a:srcRect b="0" l="0" r="0" t="0"/>
          <a:stretch/>
        </p:blipFill>
        <p:spPr>
          <a:xfrm>
            <a:off x="5029200" y="895350"/>
            <a:ext cx="3088482" cy="3086099"/>
          </a:xfrm>
          <a:prstGeom prst="rect">
            <a:avLst/>
          </a:prstGeom>
          <a:noFill/>
          <a:ln cap="flat" cmpd="sng" w="9525">
            <a:solidFill>
              <a:srgbClr val="808080"/>
            </a:solidFill>
            <a:prstDash val="solid"/>
            <a:miter lim="800000"/>
            <a:headEnd len="sm" w="sm" type="none"/>
            <a:tailEnd len="sm" w="sm" type="none"/>
          </a:ln>
        </p:spPr>
      </p:pic>
      <p:sp>
        <p:nvSpPr>
          <p:cNvPr id="709" name="Google Shape;709;p80"/>
          <p:cNvSpPr txBox="1"/>
          <p:nvPr>
            <p:ph idx="4294967295" type="title"/>
          </p:nvPr>
        </p:nvSpPr>
        <p:spPr>
          <a:xfrm>
            <a:off x="0" y="141684"/>
            <a:ext cx="9144000" cy="701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Navigating Archived Resources</a:t>
            </a:r>
            <a:endParaRPr/>
          </a:p>
        </p:txBody>
      </p:sp>
      <p:sp>
        <p:nvSpPr>
          <p:cNvPr id="710" name="Google Shape;710;p80"/>
          <p:cNvSpPr txBox="1"/>
          <p:nvPr/>
        </p:nvSpPr>
        <p:spPr>
          <a:xfrm>
            <a:off x="1447800" y="4000500"/>
            <a:ext cx="6324600" cy="51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pic>
        <p:nvPicPr>
          <p:cNvPr descr="9/11 News Article that is archived, showing the destruction from the Twin Towers attack. Links in the archived webpage from the Internet Archive are still functional." id="711" name="Google Shape;711;p80" title="CNN News Article Archive"/>
          <p:cNvPicPr preferRelativeResize="0"/>
          <p:nvPr/>
        </p:nvPicPr>
        <p:blipFill rotWithShape="1">
          <a:blip r:embed="rId4">
            <a:alphaModFix/>
          </a:blip>
          <a:srcRect b="0" l="0" r="0" t="0"/>
          <a:stretch/>
        </p:blipFill>
        <p:spPr>
          <a:xfrm>
            <a:off x="357187" y="909638"/>
            <a:ext cx="3161110" cy="3071813"/>
          </a:xfrm>
          <a:prstGeom prst="rect">
            <a:avLst/>
          </a:prstGeom>
          <a:noFill/>
          <a:ln cap="flat" cmpd="sng" w="9525">
            <a:solidFill>
              <a:srgbClr val="595959"/>
            </a:solidFill>
            <a:prstDash val="solid"/>
            <a:miter lim="800000"/>
            <a:headEnd len="sm" w="sm" type="none"/>
            <a:tailEnd len="sm" w="sm" type="none"/>
          </a:ln>
        </p:spPr>
      </p:pic>
      <p:sp>
        <p:nvSpPr>
          <p:cNvPr id="712" name="Google Shape;712;p80"/>
          <p:cNvSpPr txBox="1"/>
          <p:nvPr/>
        </p:nvSpPr>
        <p:spPr>
          <a:xfrm>
            <a:off x="4648200" y="4012406"/>
            <a:ext cx="4495800" cy="388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300" u="none">
                <a:solidFill>
                  <a:srgbClr val="FF0000"/>
                </a:solidFill>
                <a:latin typeface="Arial"/>
                <a:ea typeface="Arial"/>
                <a:cs typeface="Arial"/>
                <a:sym typeface="Arial"/>
              </a:rPr>
              <a:t>http://web.archive.org/web/20010911213855/www.cnn.com/TECH/space/</a:t>
            </a:r>
            <a:endParaRPr sz="1300"/>
          </a:p>
        </p:txBody>
      </p:sp>
      <p:sp>
        <p:nvSpPr>
          <p:cNvPr id="713" name="Google Shape;713;p80"/>
          <p:cNvSpPr txBox="1"/>
          <p:nvPr/>
        </p:nvSpPr>
        <p:spPr>
          <a:xfrm>
            <a:off x="152400" y="61913"/>
            <a:ext cx="24384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Sep 11 2001, 20:36:10 UTC </a:t>
            </a:r>
            <a:endParaRPr/>
          </a:p>
        </p:txBody>
      </p:sp>
      <p:sp>
        <p:nvSpPr>
          <p:cNvPr id="714" name="Google Shape;714;p80"/>
          <p:cNvSpPr txBox="1"/>
          <p:nvPr/>
        </p:nvSpPr>
        <p:spPr>
          <a:xfrm>
            <a:off x="6553200" y="57150"/>
            <a:ext cx="2438400" cy="235800"/>
          </a:xfrm>
          <a:prstGeom prst="rect">
            <a:avLst/>
          </a:prstGeom>
          <a:solidFill>
            <a:schemeClr val="lt1"/>
          </a:solidFill>
          <a:ln cap="flat" cmpd="sng" w="9525">
            <a:solidFill>
              <a:srgbClr val="59595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Sep 11 2001, 21:38:55 UTC</a:t>
            </a:r>
            <a:endParaRPr/>
          </a:p>
        </p:txBody>
      </p:sp>
      <p:cxnSp>
        <p:nvCxnSpPr>
          <p:cNvPr id="715" name="Google Shape;715;p80"/>
          <p:cNvCxnSpPr/>
          <p:nvPr/>
        </p:nvCxnSpPr>
        <p:spPr>
          <a:xfrm flipH="1" rot="-5400000">
            <a:off x="1572000" y="97256"/>
            <a:ext cx="464400" cy="865200"/>
          </a:xfrm>
          <a:prstGeom prst="straightConnector1">
            <a:avLst/>
          </a:prstGeom>
          <a:noFill/>
          <a:ln cap="flat" cmpd="sng" w="9525">
            <a:solidFill>
              <a:srgbClr val="595959"/>
            </a:solidFill>
            <a:prstDash val="solid"/>
            <a:miter lim="800000"/>
            <a:headEnd len="sm" w="sm" type="none"/>
            <a:tailEnd len="sm" w="sm" type="none"/>
          </a:ln>
        </p:spPr>
      </p:cxnSp>
      <p:cxnSp>
        <p:nvCxnSpPr>
          <p:cNvPr id="716" name="Google Shape;716;p80"/>
          <p:cNvCxnSpPr/>
          <p:nvPr/>
        </p:nvCxnSpPr>
        <p:spPr>
          <a:xfrm rot="5400000">
            <a:off x="7125899" y="101193"/>
            <a:ext cx="454800" cy="838200"/>
          </a:xfrm>
          <a:prstGeom prst="straightConnector1">
            <a:avLst/>
          </a:prstGeom>
          <a:noFill/>
          <a:ln cap="flat" cmpd="sng" w="9525">
            <a:solidFill>
              <a:srgbClr val="595959"/>
            </a:solidFill>
            <a:prstDash val="solid"/>
            <a:miter lim="800000"/>
            <a:headEnd len="sm" w="sm" type="none"/>
            <a:tailEnd len="sm" w="sm" type="none"/>
          </a:ln>
        </p:spPr>
      </p:cxnSp>
      <p:sp>
        <p:nvSpPr>
          <p:cNvPr id="717" name="Google Shape;717;p80"/>
          <p:cNvSpPr txBox="1"/>
          <p:nvPr/>
        </p:nvSpPr>
        <p:spPr>
          <a:xfrm>
            <a:off x="304800" y="1543050"/>
            <a:ext cx="1600200" cy="235800"/>
          </a:xfrm>
          <a:prstGeom prst="rect">
            <a:avLst/>
          </a:prstGeom>
          <a:solidFill>
            <a:srgbClr val="1C4587"/>
          </a:solid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1400"/>
              <a:buFont typeface="Arial"/>
              <a:buNone/>
            </a:pPr>
            <a:r>
              <a:rPr b="0" i="0" lang="en-US" sz="1400" u="none">
                <a:solidFill>
                  <a:srgbClr val="FFFFFF"/>
                </a:solidFill>
                <a:latin typeface="Arial"/>
                <a:ea typeface="Arial"/>
                <a:cs typeface="Arial"/>
                <a:sym typeface="Arial"/>
              </a:rPr>
              <a:t>SPACE</a:t>
            </a:r>
            <a:endParaRPr>
              <a:solidFill>
                <a:srgbClr val="FFFFFF"/>
              </a:solidFill>
            </a:endParaRPr>
          </a:p>
        </p:txBody>
      </p:sp>
      <p:cxnSp>
        <p:nvCxnSpPr>
          <p:cNvPr id="718" name="Google Shape;718;p80"/>
          <p:cNvCxnSpPr/>
          <p:nvPr/>
        </p:nvCxnSpPr>
        <p:spPr>
          <a:xfrm>
            <a:off x="1905000" y="1660350"/>
            <a:ext cx="3124200" cy="1200"/>
          </a:xfrm>
          <a:prstGeom prst="straightConnector1">
            <a:avLst/>
          </a:prstGeom>
          <a:noFill/>
          <a:ln cap="flat" cmpd="sng" w="28575">
            <a:solidFill>
              <a:srgbClr val="00FF00"/>
            </a:solidFill>
            <a:prstDash val="solid"/>
            <a:miter lim="800000"/>
            <a:headEnd len="sm" w="sm" type="none"/>
            <a:tailEnd len="med" w="med" type="stealth"/>
          </a:ln>
        </p:spPr>
      </p:cxnSp>
      <p:sp>
        <p:nvSpPr>
          <p:cNvPr id="719" name="Google Shape;719;p8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20" name="Google Shape;720;p80"/>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5"/>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721" name="Google Shape;721;p80"/>
          <p:cNvSpPr txBox="1"/>
          <p:nvPr/>
        </p:nvSpPr>
        <p:spPr>
          <a:xfrm>
            <a:off x="0" y="3968550"/>
            <a:ext cx="4605300" cy="4761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400"/>
              <a:buFont typeface="Arial"/>
              <a:buNone/>
            </a:pPr>
            <a:r>
              <a:rPr b="0" i="0" lang="en-US" sz="1200" u="none">
                <a:solidFill>
                  <a:srgbClr val="FF0000"/>
                </a:solidFill>
                <a:latin typeface="Arial"/>
                <a:ea typeface="Arial"/>
                <a:cs typeface="Arial"/>
                <a:sym typeface="Arial"/>
              </a:rPr>
              <a:t>http://web.archive.org/web/20010911203610/http://www.cnn.com/ </a:t>
            </a:r>
            <a:endParaRPr b="0" i="0" sz="1200" u="non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400"/>
              <a:buFont typeface="Arial"/>
              <a:buNone/>
            </a:pPr>
            <a:r>
              <a:rPr b="0" i="0" lang="en-US" sz="1200" u="none">
                <a:solidFill>
                  <a:schemeClr val="dk1"/>
                </a:solidFill>
                <a:latin typeface="Arial"/>
                <a:ea typeface="Arial"/>
                <a:cs typeface="Arial"/>
                <a:sym typeface="Arial"/>
              </a:rPr>
              <a:t>archived resource for </a:t>
            </a:r>
            <a:r>
              <a:rPr b="0" i="0" lang="en-US" sz="1200" u="none">
                <a:solidFill>
                  <a:srgbClr val="9900FF"/>
                </a:solidFill>
                <a:latin typeface="Arial"/>
                <a:ea typeface="Arial"/>
                <a:cs typeface="Arial"/>
                <a:sym typeface="Arial"/>
              </a:rPr>
              <a:t>http://cnn.com</a:t>
            </a:r>
            <a:endParaRPr sz="1200">
              <a:solidFill>
                <a:srgbClr val="99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1"/>
          <p:cNvSpPr txBox="1"/>
          <p:nvPr>
            <p:ph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lang="en-US" sz="4000"/>
              <a:t>By Default, </a:t>
            </a:r>
            <a:r>
              <a:rPr b="0" i="0" lang="en-US" sz="4000" u="none" cap="none" strike="noStrike">
                <a:solidFill>
                  <a:schemeClr val="dk1"/>
                </a:solidFill>
                <a:latin typeface="Calibri"/>
                <a:ea typeface="Calibri"/>
                <a:cs typeface="Calibri"/>
                <a:sym typeface="Calibri"/>
              </a:rPr>
              <a:t>Current and Past Web are Not Integrated</a:t>
            </a:r>
            <a:endParaRPr/>
          </a:p>
        </p:txBody>
      </p:sp>
      <p:sp>
        <p:nvSpPr>
          <p:cNvPr id="727" name="Google Shape;727;p8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web_time_6.pdf" id="728" name="Google Shape;728;p81"/>
          <p:cNvPicPr preferRelativeResize="0"/>
          <p:nvPr>
            <p:ph idx="1" type="body"/>
          </p:nvPr>
        </p:nvPicPr>
        <p:blipFill rotWithShape="1">
          <a:blip r:embed="rId3">
            <a:alphaModFix/>
          </a:blip>
          <a:srcRect b="0" l="-874" r="-18900" t="0"/>
          <a:stretch/>
        </p:blipFill>
        <p:spPr>
          <a:xfrm>
            <a:off x="105850" y="1257300"/>
            <a:ext cx="6821100" cy="3337500"/>
          </a:xfrm>
          <a:prstGeom prst="rect">
            <a:avLst/>
          </a:prstGeom>
          <a:noFill/>
          <a:ln>
            <a:noFill/>
          </a:ln>
        </p:spPr>
      </p:pic>
      <p:sp>
        <p:nvSpPr>
          <p:cNvPr id="729" name="Google Shape;729;p81"/>
          <p:cNvSpPr txBox="1"/>
          <p:nvPr>
            <p:ph idx="1" type="body"/>
          </p:nvPr>
        </p:nvSpPr>
        <p:spPr>
          <a:xfrm>
            <a:off x="5738150" y="1119550"/>
            <a:ext cx="3322200" cy="3683100"/>
          </a:xfrm>
          <a:prstGeom prst="rect">
            <a:avLst/>
          </a:prstGeom>
          <a:solidFill>
            <a:srgbClr val="FFFFFF"/>
          </a:solidFill>
        </p:spPr>
        <p:txBody>
          <a:bodyPr anchorCtr="0" anchor="t" bIns="91425" lIns="91425" spcFirstLastPara="1" rIns="91425" wrap="square" tIns="91425">
            <a:noAutofit/>
          </a:bodyPr>
          <a:lstStyle/>
          <a:p>
            <a:pPr indent="-355600" lvl="0" marL="457200" rtl="0" algn="l">
              <a:spcBef>
                <a:spcPts val="640"/>
              </a:spcBef>
              <a:spcAft>
                <a:spcPts val="0"/>
              </a:spcAft>
              <a:buSzPts val="2000"/>
              <a:buChar char="•"/>
            </a:pPr>
            <a:r>
              <a:rPr lang="en-US" sz="2000"/>
              <a:t>Current and Past Web based on same technology.</a:t>
            </a:r>
            <a:endParaRPr sz="2000"/>
          </a:p>
          <a:p>
            <a:pPr indent="-355600" lvl="0" marL="457200" rtl="0" algn="l">
              <a:spcBef>
                <a:spcPts val="0"/>
              </a:spcBef>
              <a:spcAft>
                <a:spcPts val="0"/>
              </a:spcAft>
              <a:buSzPts val="2000"/>
              <a:buChar char="•"/>
            </a:pPr>
            <a:r>
              <a:rPr lang="en-US" sz="2000"/>
              <a:t>But, going from Current to Past Web is a matter of (manual) discovery.</a:t>
            </a:r>
            <a:endParaRPr sz="2000"/>
          </a:p>
          <a:p>
            <a:pPr indent="-355600" lvl="0" marL="457200" rtl="0" algn="l">
              <a:spcBef>
                <a:spcPts val="0"/>
              </a:spcBef>
              <a:spcAft>
                <a:spcPts val="0"/>
              </a:spcAft>
              <a:buSzPts val="2000"/>
              <a:buChar char="•"/>
            </a:pPr>
            <a:r>
              <a:rPr lang="en-US" sz="2000"/>
              <a:t>Memento makes going from Current to Past Web a (HTTP) protocol matter.</a:t>
            </a:r>
            <a:endParaRPr sz="2000"/>
          </a:p>
          <a:p>
            <a:pPr indent="-355600" lvl="0" marL="457200" rtl="0" algn="l">
              <a:spcBef>
                <a:spcPts val="0"/>
              </a:spcBef>
              <a:spcAft>
                <a:spcPts val="0"/>
              </a:spcAft>
              <a:buSzPts val="2000"/>
              <a:buChar char="•"/>
            </a:pPr>
            <a:r>
              <a:rPr lang="en-US" sz="2000"/>
              <a:t>Memento integrates the Current and Past Web.</a:t>
            </a:r>
            <a:endParaRPr sz="2000"/>
          </a:p>
        </p:txBody>
      </p:sp>
      <p:sp>
        <p:nvSpPr>
          <p:cNvPr id="730" name="Google Shape;730;p81"/>
          <p:cNvSpPr txBox="1"/>
          <p:nvPr/>
        </p:nvSpPr>
        <p:spPr>
          <a:xfrm>
            <a:off x="53250" y="4538663"/>
            <a:ext cx="5484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Memento 101</a:t>
            </a:r>
            <a:r>
              <a:rPr lang="en-US">
                <a:latin typeface="Calibri"/>
                <a:ea typeface="Calibri"/>
                <a:cs typeface="Calibri"/>
                <a:sym typeface="Calibri"/>
              </a:rPr>
              <a:t> slides </a:t>
            </a:r>
            <a:endParaRPr>
              <a:latin typeface="Calibri"/>
              <a:ea typeface="Calibri"/>
              <a:cs typeface="Calibri"/>
              <a:sym typeface="Calibri"/>
            </a:endParaRPr>
          </a:p>
        </p:txBody>
      </p:sp>
      <p:sp>
        <p:nvSpPr>
          <p:cNvPr id="731" name="Google Shape;731;p81"/>
          <p:cNvSpPr/>
          <p:nvPr/>
        </p:nvSpPr>
        <p:spPr>
          <a:xfrm>
            <a:off x="1270050" y="21070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1"/>
          <p:cNvSpPr/>
          <p:nvPr/>
        </p:nvSpPr>
        <p:spPr>
          <a:xfrm>
            <a:off x="2562650" y="262222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1"/>
          <p:cNvSpPr/>
          <p:nvPr/>
        </p:nvSpPr>
        <p:spPr>
          <a:xfrm>
            <a:off x="4218075" y="28560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1"/>
          <p:cNvSpPr/>
          <p:nvPr/>
        </p:nvSpPr>
        <p:spPr>
          <a:xfrm>
            <a:off x="3689300" y="35859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1"/>
          <p:cNvSpPr/>
          <p:nvPr/>
        </p:nvSpPr>
        <p:spPr>
          <a:xfrm>
            <a:off x="2775525" y="33120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1"/>
          <p:cNvSpPr/>
          <p:nvPr/>
        </p:nvSpPr>
        <p:spPr>
          <a:xfrm>
            <a:off x="1158350" y="3464475"/>
            <a:ext cx="399900" cy="2739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CNN Webpage Article from 8/27/2005, showing Katrina coverage as it strengthens in the Gulf of Mexico on it's way to hit Louisiana, after moved over Florida." id="130" name="Google Shape;130;p19" title="CNN Katrina News Article - 8/27/2005"/>
          <p:cNvPicPr preferRelativeResize="0"/>
          <p:nvPr/>
        </p:nvPicPr>
        <p:blipFill rotWithShape="1">
          <a:blip r:embed="rId3">
            <a:alphaModFix/>
          </a:blip>
          <a:srcRect b="0" l="0" r="0" t="0"/>
          <a:stretch/>
        </p:blipFill>
        <p:spPr>
          <a:xfrm>
            <a:off x="1452638" y="0"/>
            <a:ext cx="6238733" cy="4869674"/>
          </a:xfrm>
          <a:prstGeom prst="rect">
            <a:avLst/>
          </a:prstGeom>
          <a:noFill/>
          <a:ln>
            <a:noFill/>
          </a:ln>
        </p:spPr>
      </p:pic>
      <p:sp>
        <p:nvSpPr>
          <p:cNvPr id="131" name="Google Shape;131;p1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2" name="Google Shape;132;p19"/>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27, 2005</a:t>
            </a:r>
            <a:endParaRPr>
              <a:solidFill>
                <a:schemeClr val="dk1"/>
              </a:solidFill>
            </a:endParaRPr>
          </a:p>
          <a:p>
            <a:pPr indent="0" lvl="0" marL="0" rtl="0" algn="l">
              <a:spcBef>
                <a:spcPts val="0"/>
              </a:spcBef>
              <a:spcAft>
                <a:spcPts val="0"/>
              </a:spcAft>
              <a:buNone/>
            </a:pPr>
            <a:r>
              <a:rPr lang="en-US">
                <a:solidFill>
                  <a:schemeClr val="dk1"/>
                </a:solidFill>
              </a:rPr>
              <a:t>11:16 am EDT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2"/>
          <p:cNvSpPr txBox="1"/>
          <p:nvPr>
            <p:ph type="title"/>
          </p:nvPr>
        </p:nvSpPr>
        <p:spPr>
          <a:xfrm>
            <a:off x="457200" y="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Past Links to the Present…</a:t>
            </a:r>
            <a:endParaRPr/>
          </a:p>
        </p:txBody>
      </p:sp>
      <p:pic>
        <p:nvPicPr>
          <p:cNvPr descr="webcite-digitalpreservation" id="742" name="Google Shape;742;p82"/>
          <p:cNvPicPr preferRelativeResize="0"/>
          <p:nvPr/>
        </p:nvPicPr>
        <p:blipFill rotWithShape="1">
          <a:blip r:embed="rId3">
            <a:alphaModFix/>
          </a:blip>
          <a:srcRect b="0" l="0" r="0" t="0"/>
          <a:stretch/>
        </p:blipFill>
        <p:spPr>
          <a:xfrm>
            <a:off x="762000" y="857250"/>
            <a:ext cx="5543550" cy="3938588"/>
          </a:xfrm>
          <a:prstGeom prst="rect">
            <a:avLst/>
          </a:prstGeom>
          <a:noFill/>
          <a:ln cap="flat" cmpd="sng" w="9525">
            <a:solidFill>
              <a:srgbClr val="000000"/>
            </a:solidFill>
            <a:prstDash val="solid"/>
            <a:round/>
            <a:headEnd len="sm" w="sm" type="none"/>
            <a:tailEnd len="sm" w="sm" type="none"/>
          </a:ln>
        </p:spPr>
      </p:pic>
      <p:sp>
        <p:nvSpPr>
          <p:cNvPr id="743" name="Google Shape;743;p82"/>
          <p:cNvSpPr txBox="1"/>
          <p:nvPr/>
        </p:nvSpPr>
        <p:spPr>
          <a:xfrm>
            <a:off x="4495800" y="1543050"/>
            <a:ext cx="1932000" cy="2739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44" name="Google Shape;744;p82"/>
          <p:cNvSpPr txBox="1"/>
          <p:nvPr/>
        </p:nvSpPr>
        <p:spPr>
          <a:xfrm>
            <a:off x="5816850" y="2228850"/>
            <a:ext cx="2795100" cy="1166100"/>
          </a:xfrm>
          <a:prstGeom prst="rect">
            <a:avLst/>
          </a:prstGeom>
          <a:solidFill>
            <a:srgbClr val="A4C2F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2200" u="none">
                <a:solidFill>
                  <a:schemeClr val="dk1"/>
                </a:solidFill>
                <a:latin typeface="Calibri"/>
                <a:ea typeface="Calibri"/>
                <a:cs typeface="Calibri"/>
                <a:sym typeface="Calibri"/>
              </a:rPr>
              <a:t>explicit HTML link;</a:t>
            </a:r>
            <a:endParaRPr sz="1200">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Arial"/>
              <a:buNone/>
            </a:pPr>
            <a:r>
              <a:rPr i="0" lang="en-US" sz="2200" u="none">
                <a:solidFill>
                  <a:schemeClr val="dk1"/>
                </a:solidFill>
                <a:latin typeface="Calibri"/>
                <a:ea typeface="Calibri"/>
                <a:cs typeface="Calibri"/>
                <a:sym typeface="Calibri"/>
              </a:rPr>
              <a:t>no HTTP links;</a:t>
            </a:r>
            <a:endParaRPr sz="1200">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Arial"/>
              <a:buNone/>
            </a:pPr>
            <a:r>
              <a:rPr i="0" lang="en-US" sz="2200" u="none">
                <a:solidFill>
                  <a:schemeClr val="dk1"/>
                </a:solidFill>
                <a:latin typeface="Calibri"/>
                <a:ea typeface="Calibri"/>
                <a:cs typeface="Calibri"/>
                <a:sym typeface="Calibri"/>
              </a:rPr>
              <a:t>opaque URI</a:t>
            </a:r>
            <a:endParaRPr sz="1200">
              <a:latin typeface="Calibri"/>
              <a:ea typeface="Calibri"/>
              <a:cs typeface="Calibri"/>
              <a:sym typeface="Calibri"/>
            </a:endParaRPr>
          </a:p>
        </p:txBody>
      </p:sp>
      <p:sp>
        <p:nvSpPr>
          <p:cNvPr id="745" name="Google Shape;745;p82"/>
          <p:cNvSpPr txBox="1"/>
          <p:nvPr/>
        </p:nvSpPr>
        <p:spPr>
          <a:xfrm>
            <a:off x="1938925" y="978950"/>
            <a:ext cx="1962900" cy="1716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46" name="Google Shape;746;p8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47" name="Google Shape;747;p82"/>
          <p:cNvSpPr txBox="1"/>
          <p:nvPr/>
        </p:nvSpPr>
        <p:spPr>
          <a:xfrm>
            <a:off x="4454000" y="899600"/>
            <a:ext cx="4039500" cy="33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http://webcitation.org/query?id=1257028234035091</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descr="ia-digitalpresrvation" id="752" name="Google Shape;752;p83"/>
          <p:cNvPicPr preferRelativeResize="0"/>
          <p:nvPr/>
        </p:nvPicPr>
        <p:blipFill rotWithShape="1">
          <a:blip r:embed="rId3">
            <a:alphaModFix/>
          </a:blip>
          <a:srcRect b="0" l="0" r="0" t="0"/>
          <a:stretch/>
        </p:blipFill>
        <p:spPr>
          <a:xfrm>
            <a:off x="685800" y="971550"/>
            <a:ext cx="5314950" cy="3774282"/>
          </a:xfrm>
          <a:prstGeom prst="rect">
            <a:avLst/>
          </a:prstGeom>
          <a:noFill/>
          <a:ln cap="flat" cmpd="sng" w="9525">
            <a:solidFill>
              <a:srgbClr val="000000"/>
            </a:solidFill>
            <a:prstDash val="solid"/>
            <a:round/>
            <a:headEnd len="sm" w="sm" type="none"/>
            <a:tailEnd len="sm" w="sm" type="none"/>
          </a:ln>
        </p:spPr>
      </p:pic>
      <p:sp>
        <p:nvSpPr>
          <p:cNvPr id="753" name="Google Shape;753;p83"/>
          <p:cNvSpPr txBox="1"/>
          <p:nvPr/>
        </p:nvSpPr>
        <p:spPr>
          <a:xfrm>
            <a:off x="1722050" y="1013875"/>
            <a:ext cx="2542800" cy="2859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54" name="Google Shape;754;p83"/>
          <p:cNvSpPr txBox="1"/>
          <p:nvPr/>
        </p:nvSpPr>
        <p:spPr>
          <a:xfrm>
            <a:off x="6144725" y="2286638"/>
            <a:ext cx="2419500" cy="1153800"/>
          </a:xfrm>
          <a:prstGeom prst="rect">
            <a:avLst/>
          </a:prstGeom>
          <a:solidFill>
            <a:srgbClr val="A4C2F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no HTML links;</a:t>
            </a:r>
            <a:endParaRPr/>
          </a:p>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no HTTP links;</a:t>
            </a:r>
            <a:endParaRPr/>
          </a:p>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implicit from URI</a:t>
            </a:r>
            <a:endParaRPr/>
          </a:p>
        </p:txBody>
      </p:sp>
      <p:sp>
        <p:nvSpPr>
          <p:cNvPr id="755" name="Google Shape;755;p8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56" name="Google Shape;756;p83"/>
          <p:cNvSpPr txBox="1"/>
          <p:nvPr>
            <p:ph type="title"/>
          </p:nvPr>
        </p:nvSpPr>
        <p:spPr>
          <a:xfrm>
            <a:off x="457200" y="0"/>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Past Links to the Present…</a:t>
            </a:r>
            <a:endParaRPr/>
          </a:p>
        </p:txBody>
      </p:sp>
      <p:sp>
        <p:nvSpPr>
          <p:cNvPr id="757" name="Google Shape;757;p83"/>
          <p:cNvSpPr txBox="1"/>
          <p:nvPr/>
        </p:nvSpPr>
        <p:spPr>
          <a:xfrm>
            <a:off x="4454000" y="899600"/>
            <a:ext cx="3623700" cy="48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http://web.archive.org/web/</a:t>
            </a:r>
            <a:r>
              <a:rPr lang="en-US">
                <a:solidFill>
                  <a:srgbClr val="FF9900"/>
                </a:solidFill>
                <a:latin typeface="Calibri"/>
                <a:ea typeface="Calibri"/>
                <a:cs typeface="Calibri"/>
                <a:sym typeface="Calibri"/>
              </a:rPr>
              <a:t>20090516160321</a:t>
            </a:r>
            <a:r>
              <a:rPr lang="en-US">
                <a:latin typeface="Calibri"/>
                <a:ea typeface="Calibri"/>
                <a:cs typeface="Calibri"/>
                <a:sym typeface="Calibri"/>
              </a:rPr>
              <a:t>/</a:t>
            </a:r>
            <a:r>
              <a:rPr lang="en-US">
                <a:solidFill>
                  <a:srgbClr val="9900FF"/>
                </a:solidFill>
                <a:latin typeface="Calibri"/>
                <a:ea typeface="Calibri"/>
                <a:cs typeface="Calibri"/>
                <a:sym typeface="Calibri"/>
              </a:rPr>
              <a:t>www.digitalpreservation.gov</a:t>
            </a: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4"/>
          <p:cNvSpPr txBox="1"/>
          <p:nvPr>
            <p:ph type="title"/>
          </p:nvPr>
        </p:nvSpPr>
        <p:spPr>
          <a:xfrm>
            <a:off x="216675" y="57219"/>
            <a:ext cx="87558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But the Present Does Not Link to the Past</a:t>
            </a:r>
            <a:endParaRPr/>
          </a:p>
        </p:txBody>
      </p:sp>
      <p:pic>
        <p:nvPicPr>
          <p:cNvPr descr="digitalpreservation" id="763" name="Google Shape;763;p84"/>
          <p:cNvPicPr preferRelativeResize="0"/>
          <p:nvPr/>
        </p:nvPicPr>
        <p:blipFill rotWithShape="1">
          <a:blip r:embed="rId3">
            <a:alphaModFix/>
          </a:blip>
          <a:srcRect b="0" l="0" r="0" t="0"/>
          <a:stretch/>
        </p:blipFill>
        <p:spPr>
          <a:xfrm>
            <a:off x="152400" y="847725"/>
            <a:ext cx="5538789" cy="3933825"/>
          </a:xfrm>
          <a:prstGeom prst="rect">
            <a:avLst/>
          </a:prstGeom>
          <a:noFill/>
          <a:ln cap="flat" cmpd="sng" w="9525">
            <a:solidFill>
              <a:srgbClr val="000000"/>
            </a:solidFill>
            <a:prstDash val="solid"/>
            <a:round/>
            <a:headEnd len="sm" w="sm" type="none"/>
            <a:tailEnd len="sm" w="sm" type="none"/>
          </a:ln>
        </p:spPr>
      </p:pic>
      <p:sp>
        <p:nvSpPr>
          <p:cNvPr id="764" name="Google Shape;764;p84"/>
          <p:cNvSpPr txBox="1"/>
          <p:nvPr/>
        </p:nvSpPr>
        <p:spPr>
          <a:xfrm>
            <a:off x="5028975" y="2171625"/>
            <a:ext cx="3943500" cy="25362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 telnet www.digitalpreservation.gov 80</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Trying 140.147.249.7...</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Connected to www.digitalpreservation.gov.</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Escape character is '^]'.</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HEAD / HTTP/1.1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Host: www.digitalpreservation.gov</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Connection: close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Arial"/>
              <a:buNone/>
            </a:pPr>
            <a:r>
              <a:t/>
            </a:r>
            <a:endParaRPr i="0" sz="10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HTTP/1.1 200 OK</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Date: Mon, 19 Jul 2010 21:36:00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Server: Apache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Accept-Ranges: bytes</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Connection: close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Content-Type: text/html</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Arial"/>
              <a:buNone/>
            </a:pPr>
            <a:r>
              <a:t/>
            </a:r>
            <a:endParaRPr i="0" sz="10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000" u="none">
                <a:solidFill>
                  <a:schemeClr val="dk1"/>
                </a:solidFill>
                <a:latin typeface="Consolas"/>
                <a:ea typeface="Consolas"/>
                <a:cs typeface="Consolas"/>
                <a:sym typeface="Consolas"/>
              </a:rPr>
              <a:t>Connection closed by foreign host.</a:t>
            </a:r>
            <a:endParaRPr sz="1200">
              <a:latin typeface="Consolas"/>
              <a:ea typeface="Consolas"/>
              <a:cs typeface="Consolas"/>
              <a:sym typeface="Consolas"/>
            </a:endParaRPr>
          </a:p>
          <a:p>
            <a:pPr indent="0" lvl="0" marL="0" marR="0" rtl="0" algn="l">
              <a:lnSpc>
                <a:spcPct val="100000"/>
              </a:lnSpc>
              <a:spcBef>
                <a:spcPts val="0"/>
              </a:spcBef>
              <a:spcAft>
                <a:spcPts val="0"/>
              </a:spcAft>
              <a:buNone/>
            </a:pPr>
            <a:r>
              <a:t/>
            </a:r>
            <a:endParaRPr i="0" sz="1000" u="none">
              <a:solidFill>
                <a:schemeClr val="dk1"/>
              </a:solidFill>
              <a:latin typeface="Consolas"/>
              <a:ea typeface="Consolas"/>
              <a:cs typeface="Consolas"/>
              <a:sym typeface="Consolas"/>
            </a:endParaRPr>
          </a:p>
        </p:txBody>
      </p:sp>
      <p:sp>
        <p:nvSpPr>
          <p:cNvPr id="765" name="Google Shape;765;p84"/>
          <p:cNvSpPr txBox="1"/>
          <p:nvPr/>
        </p:nvSpPr>
        <p:spPr>
          <a:xfrm>
            <a:off x="5872150" y="1152525"/>
            <a:ext cx="2573400" cy="857400"/>
          </a:xfrm>
          <a:prstGeom prst="rect">
            <a:avLst/>
          </a:prstGeom>
          <a:solidFill>
            <a:srgbClr val="A4C2F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no hints in HTML,</a:t>
            </a:r>
            <a:endParaRPr/>
          </a:p>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HTTP, or URI</a:t>
            </a:r>
            <a:endParaRPr/>
          </a:p>
        </p:txBody>
      </p:sp>
      <p:sp>
        <p:nvSpPr>
          <p:cNvPr id="766" name="Google Shape;766;p8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5"/>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Linking the Past and the Present</a:t>
            </a:r>
            <a:endParaRPr/>
          </a:p>
        </p:txBody>
      </p:sp>
      <p:sp>
        <p:nvSpPr>
          <p:cNvPr id="772" name="Google Shape;772;p85"/>
          <p:cNvSpPr txBox="1"/>
          <p:nvPr>
            <p:ph idx="1" type="body"/>
          </p:nvPr>
        </p:nvSpPr>
        <p:spPr>
          <a:xfrm>
            <a:off x="457200" y="1200150"/>
            <a:ext cx="8229600" cy="3701100"/>
          </a:xfrm>
          <a:prstGeom prst="rect">
            <a:avLst/>
          </a:prstGeom>
          <a:noFill/>
          <a:ln>
            <a:noFill/>
          </a:ln>
        </p:spPr>
        <p:txBody>
          <a:bodyPr anchorCtr="0" anchor="t" bIns="45700" lIns="91425" spcFirstLastPara="1" rIns="91425" wrap="square" tIns="45700">
            <a:noAutofit/>
          </a:bodyPr>
          <a:lstStyle/>
          <a:p>
            <a:pPr indent="-336550" lvl="0" marL="342900" marR="0" rtl="0" algn="l">
              <a:lnSpc>
                <a:spcPct val="100000"/>
              </a:lnSpc>
              <a:spcBef>
                <a:spcPts val="0"/>
              </a:spcBef>
              <a:spcAft>
                <a:spcPts val="0"/>
              </a:spcAft>
              <a:buClr>
                <a:schemeClr val="dk1"/>
              </a:buClr>
              <a:buSzPts val="3100"/>
              <a:buFont typeface="Arial"/>
              <a:buChar char="•"/>
            </a:pPr>
            <a:r>
              <a:rPr b="0" i="0" lang="en-US" sz="3100" u="none">
                <a:solidFill>
                  <a:schemeClr val="dk1"/>
                </a:solidFill>
                <a:latin typeface="Calibri"/>
                <a:ea typeface="Calibri"/>
                <a:cs typeface="Calibri"/>
                <a:sym typeface="Calibri"/>
              </a:rPr>
              <a:t>Codify existing methods to create linkage from the past to the present</a:t>
            </a:r>
            <a:endParaRPr sz="3100"/>
          </a:p>
          <a:p>
            <a:pPr indent="-279400" lvl="1" marL="742950" marR="0" rtl="0" algn="l">
              <a:lnSpc>
                <a:spcPct val="100000"/>
              </a:lnSpc>
              <a:spcBef>
                <a:spcPts val="560"/>
              </a:spcBef>
              <a:spcAft>
                <a:spcPts val="0"/>
              </a:spcAft>
              <a:buClr>
                <a:schemeClr val="dk1"/>
              </a:buClr>
              <a:buSzPts val="2700"/>
              <a:buFont typeface="Arial"/>
              <a:buChar char="–"/>
            </a:pPr>
            <a:r>
              <a:rPr b="0" i="0" lang="en-US" sz="2700" u="none" cap="none" strike="noStrike">
                <a:solidFill>
                  <a:schemeClr val="dk1"/>
                </a:solidFill>
                <a:latin typeface="Calibri"/>
                <a:ea typeface="Calibri"/>
                <a:cs typeface="Calibri"/>
                <a:sym typeface="Calibri"/>
              </a:rPr>
              <a:t>easy: an archived version knows for which URI it is an archived version</a:t>
            </a:r>
            <a:endParaRPr sz="2700"/>
          </a:p>
          <a:p>
            <a:pPr indent="0" lvl="0" marL="342900" marR="0" rtl="0" algn="l">
              <a:lnSpc>
                <a:spcPct val="100000"/>
              </a:lnSpc>
              <a:spcBef>
                <a:spcPts val="640"/>
              </a:spcBef>
              <a:spcAft>
                <a:spcPts val="0"/>
              </a:spcAft>
              <a:buNone/>
            </a:pPr>
            <a:r>
              <a:t/>
            </a:r>
            <a:endParaRPr sz="1200"/>
          </a:p>
          <a:p>
            <a:pPr indent="-336550" lvl="0" marL="342900" marR="0" rtl="0" algn="l">
              <a:lnSpc>
                <a:spcPct val="100000"/>
              </a:lnSpc>
              <a:spcBef>
                <a:spcPts val="640"/>
              </a:spcBef>
              <a:spcAft>
                <a:spcPts val="0"/>
              </a:spcAft>
              <a:buClr>
                <a:schemeClr val="dk1"/>
              </a:buClr>
              <a:buSzPts val="3100"/>
              <a:buFont typeface="Arial"/>
              <a:buChar char="•"/>
            </a:pPr>
            <a:r>
              <a:rPr b="0" i="0" lang="en-US" sz="3100" u="none">
                <a:solidFill>
                  <a:schemeClr val="dk1"/>
                </a:solidFill>
                <a:latin typeface="Calibri"/>
                <a:ea typeface="Calibri"/>
                <a:cs typeface="Calibri"/>
                <a:sym typeface="Calibri"/>
              </a:rPr>
              <a:t>Create a linkage from the present to the past </a:t>
            </a:r>
            <a:endParaRPr sz="3100"/>
          </a:p>
          <a:p>
            <a:pPr indent="-279400" lvl="1" marL="742950" marR="0" rtl="0" algn="l">
              <a:lnSpc>
                <a:spcPct val="100000"/>
              </a:lnSpc>
              <a:spcBef>
                <a:spcPts val="560"/>
              </a:spcBef>
              <a:spcAft>
                <a:spcPts val="0"/>
              </a:spcAft>
              <a:buClr>
                <a:schemeClr val="dk1"/>
              </a:buClr>
              <a:buSzPts val="2700"/>
              <a:buFont typeface="Arial"/>
              <a:buChar char="–"/>
            </a:pPr>
            <a:r>
              <a:rPr b="0" i="0" lang="en-US" sz="2700" u="none" cap="none" strike="noStrike">
                <a:solidFill>
                  <a:schemeClr val="dk1"/>
                </a:solidFill>
                <a:latin typeface="Calibri"/>
                <a:ea typeface="Calibri"/>
                <a:cs typeface="Calibri"/>
                <a:sym typeface="Calibri"/>
              </a:rPr>
              <a:t>hard: solve with a level of indirection from present to past</a:t>
            </a:r>
            <a:endParaRPr sz="2700"/>
          </a:p>
          <a:p>
            <a:pPr indent="-165100" lvl="0" marL="342900" marR="0" rtl="0" algn="l">
              <a:spcBef>
                <a:spcPts val="560"/>
              </a:spcBef>
              <a:spcAft>
                <a:spcPts val="0"/>
              </a:spcAft>
              <a:buClr>
                <a:schemeClr val="dk1"/>
              </a:buClr>
              <a:buSzPts val="2800"/>
              <a:buFont typeface="Arial"/>
              <a:buNone/>
            </a:pPr>
            <a:r>
              <a:t/>
            </a:r>
            <a:endParaRPr b="0" i="0" sz="2700" u="none" cap="none" strike="noStrike">
              <a:solidFill>
                <a:schemeClr val="dk1"/>
              </a:solidFill>
              <a:latin typeface="Calibri"/>
              <a:ea typeface="Calibri"/>
              <a:cs typeface="Calibri"/>
              <a:sym typeface="Calibri"/>
            </a:endParaRPr>
          </a:p>
        </p:txBody>
      </p:sp>
      <p:sp>
        <p:nvSpPr>
          <p:cNvPr id="773" name="Google Shape;773;p8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780" name="Google Shape;780;p86"/>
          <p:cNvSpPr txBox="1"/>
          <p:nvPr/>
        </p:nvSpPr>
        <p:spPr>
          <a:xfrm>
            <a:off x="0" y="4492556"/>
            <a:ext cx="9144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source: </a:t>
            </a:r>
            <a:r>
              <a:rPr lang="en-US" sz="1200">
                <a:solidFill>
                  <a:schemeClr val="dk1"/>
                </a:solidFill>
                <a:latin typeface="Calibri"/>
                <a:ea typeface="Calibri"/>
                <a:cs typeface="Calibri"/>
                <a:sym typeface="Calibri"/>
              </a:rPr>
              <a:t>Brunelle, “</a:t>
            </a:r>
            <a:r>
              <a:rPr lang="en-US" sz="1200" u="sng">
                <a:solidFill>
                  <a:schemeClr val="hlink"/>
                </a:solidFill>
                <a:latin typeface="Calibri"/>
                <a:ea typeface="Calibri"/>
                <a:cs typeface="Calibri"/>
                <a:sym typeface="Calibri"/>
                <a:hlinkClick r:id="rId3"/>
              </a:rPr>
              <a:t>Scripts in a Frame: A Two-Tiered Approach for Archiving Deferred Representations”</a:t>
            </a:r>
            <a:r>
              <a:rPr lang="en-US" sz="1200">
                <a:latin typeface="Calibri"/>
                <a:ea typeface="Calibri"/>
                <a:cs typeface="Calibri"/>
                <a:sym typeface="Calibri"/>
              </a:rPr>
              <a:t>,  Dissertation Defense, February 5, 2016.</a:t>
            </a:r>
            <a:endParaRPr sz="1200">
              <a:latin typeface="Calibri"/>
              <a:ea typeface="Calibri"/>
              <a:cs typeface="Calibri"/>
              <a:sym typeface="Calibri"/>
            </a:endParaRPr>
          </a:p>
        </p:txBody>
      </p:sp>
      <p:sp>
        <p:nvSpPr>
          <p:cNvPr id="781" name="Google Shape;781;p8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Memento Terminology</a:t>
            </a:r>
            <a:endParaRPr/>
          </a:p>
        </p:txBody>
      </p:sp>
      <p:pic>
        <p:nvPicPr>
          <p:cNvPr descr="URI-R: Original Resource Identifier - Page on the live web.&#10;URI-M: Memento Identifier - Archived version of a page.&#10;URI-T: TimeMap Identifier - List of archived pages." id="782" name="Google Shape;782;p86" title="Terminology"/>
          <p:cNvPicPr preferRelativeResize="0"/>
          <p:nvPr/>
        </p:nvPicPr>
        <p:blipFill>
          <a:blip r:embed="rId4">
            <a:alphaModFix/>
          </a:blip>
          <a:stretch>
            <a:fillRect/>
          </a:stretch>
        </p:blipFill>
        <p:spPr>
          <a:xfrm>
            <a:off x="1418188" y="971380"/>
            <a:ext cx="6307614" cy="35211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7"/>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Web without a Time Dimension</a:t>
            </a:r>
            <a:endParaRPr/>
          </a:p>
        </p:txBody>
      </p:sp>
      <p:pic>
        <p:nvPicPr>
          <p:cNvPr descr="Memento_Component1_step0.pdf" id="788" name="Google Shape;788;p87"/>
          <p:cNvPicPr preferRelativeResize="0"/>
          <p:nvPr>
            <p:ph idx="4294967295" type="body"/>
          </p:nvPr>
        </p:nvPicPr>
        <p:blipFill rotWithShape="1">
          <a:blip r:embed="rId3">
            <a:alphaModFix/>
          </a:blip>
          <a:srcRect b="-6588" l="0" r="0" t="-6588"/>
          <a:stretch/>
        </p:blipFill>
        <p:spPr>
          <a:xfrm>
            <a:off x="457200" y="1200150"/>
            <a:ext cx="8229600" cy="3394500"/>
          </a:xfrm>
          <a:prstGeom prst="rect">
            <a:avLst/>
          </a:prstGeom>
          <a:noFill/>
          <a:ln>
            <a:noFill/>
          </a:ln>
        </p:spPr>
      </p:pic>
      <p:sp>
        <p:nvSpPr>
          <p:cNvPr id="789" name="Google Shape;789;p87"/>
          <p:cNvSpPr txBox="1"/>
          <p:nvPr/>
        </p:nvSpPr>
        <p:spPr>
          <a:xfrm>
            <a:off x="5105400" y="1085850"/>
            <a:ext cx="3657600" cy="325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90" name="Google Shape;790;p8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8"/>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Web without a Time Dimension</a:t>
            </a:r>
            <a:endParaRPr/>
          </a:p>
        </p:txBody>
      </p:sp>
      <p:pic>
        <p:nvPicPr>
          <p:cNvPr descr="Memento_Component1_step0.pdf" id="796" name="Google Shape;796;p88"/>
          <p:cNvPicPr preferRelativeResize="0"/>
          <p:nvPr>
            <p:ph idx="4294967295" type="body"/>
          </p:nvPr>
        </p:nvPicPr>
        <p:blipFill rotWithShape="1">
          <a:blip r:embed="rId3">
            <a:alphaModFix/>
          </a:blip>
          <a:srcRect b="-6588" l="0" r="0" t="-6588"/>
          <a:stretch/>
        </p:blipFill>
        <p:spPr>
          <a:xfrm>
            <a:off x="457200" y="1200150"/>
            <a:ext cx="8229600" cy="3394500"/>
          </a:xfrm>
          <a:prstGeom prst="rect">
            <a:avLst/>
          </a:prstGeom>
          <a:noFill/>
          <a:ln>
            <a:noFill/>
          </a:ln>
        </p:spPr>
      </p:pic>
      <p:sp>
        <p:nvSpPr>
          <p:cNvPr id="797" name="Google Shape;797;p88"/>
          <p:cNvSpPr txBox="1"/>
          <p:nvPr/>
        </p:nvSpPr>
        <p:spPr>
          <a:xfrm>
            <a:off x="609600" y="1143000"/>
            <a:ext cx="3352800" cy="8988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98" name="Google Shape;798;p88"/>
          <p:cNvSpPr txBox="1"/>
          <p:nvPr/>
        </p:nvSpPr>
        <p:spPr>
          <a:xfrm>
            <a:off x="685800" y="1085850"/>
            <a:ext cx="3810000" cy="3257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799" name="Google Shape;799;p8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9"/>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Web without a Time Dimension</a:t>
            </a:r>
            <a:endParaRPr/>
          </a:p>
        </p:txBody>
      </p:sp>
      <p:pic>
        <p:nvPicPr>
          <p:cNvPr descr="Memento_Component1_step0.pdf" id="805" name="Google Shape;805;p89"/>
          <p:cNvPicPr preferRelativeResize="0"/>
          <p:nvPr>
            <p:ph idx="4294967295" type="body"/>
          </p:nvPr>
        </p:nvPicPr>
        <p:blipFill rotWithShape="1">
          <a:blip r:embed="rId3">
            <a:alphaModFix/>
          </a:blip>
          <a:srcRect b="-6588" l="0" r="0" t="-6588"/>
          <a:stretch/>
        </p:blipFill>
        <p:spPr>
          <a:xfrm>
            <a:off x="457200" y="1200150"/>
            <a:ext cx="8229600" cy="3394500"/>
          </a:xfrm>
          <a:prstGeom prst="rect">
            <a:avLst/>
          </a:prstGeom>
          <a:noFill/>
          <a:ln>
            <a:noFill/>
          </a:ln>
        </p:spPr>
      </p:pic>
      <p:sp>
        <p:nvSpPr>
          <p:cNvPr id="806" name="Google Shape;806;p89"/>
          <p:cNvSpPr txBox="1"/>
          <p:nvPr/>
        </p:nvSpPr>
        <p:spPr>
          <a:xfrm>
            <a:off x="0" y="1200159"/>
            <a:ext cx="9144000" cy="2526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i="0" lang="en-US" sz="1800" u="none">
                <a:solidFill>
                  <a:schemeClr val="dk1"/>
                </a:solidFill>
                <a:latin typeface="Calibri"/>
                <a:ea typeface="Calibri"/>
                <a:cs typeface="Calibri"/>
                <a:sym typeface="Calibri"/>
              </a:rPr>
              <a:t>Need to use a different URI to access archived versions of a resource and its current version  </a:t>
            </a:r>
            <a:endParaRPr sz="1600">
              <a:latin typeface="Calibri"/>
              <a:ea typeface="Calibri"/>
              <a:cs typeface="Calibri"/>
              <a:sym typeface="Calibri"/>
            </a:endParaRPr>
          </a:p>
        </p:txBody>
      </p:sp>
      <p:sp>
        <p:nvSpPr>
          <p:cNvPr id="807" name="Google Shape;807;p8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0"/>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Web with Time Dimension added by Memento</a:t>
            </a:r>
            <a:endParaRPr/>
          </a:p>
        </p:txBody>
      </p:sp>
      <p:pic>
        <p:nvPicPr>
          <p:cNvPr descr="Memento_Component1_step1.pdf" id="813" name="Google Shape;813;p90"/>
          <p:cNvPicPr preferRelativeResize="0"/>
          <p:nvPr>
            <p:ph idx="4294967295" type="body"/>
          </p:nvPr>
        </p:nvPicPr>
        <p:blipFill rotWithShape="1">
          <a:blip r:embed="rId3">
            <a:alphaModFix/>
          </a:blip>
          <a:srcRect b="-6588" l="0" r="0" t="-6588"/>
          <a:stretch/>
        </p:blipFill>
        <p:spPr>
          <a:xfrm>
            <a:off x="457200" y="1200150"/>
            <a:ext cx="8229600" cy="3394500"/>
          </a:xfrm>
          <a:prstGeom prst="rect">
            <a:avLst/>
          </a:prstGeom>
          <a:noFill/>
          <a:ln>
            <a:noFill/>
          </a:ln>
        </p:spPr>
      </p:pic>
      <p:sp>
        <p:nvSpPr>
          <p:cNvPr id="814" name="Google Shape;814;p90"/>
          <p:cNvSpPr txBox="1"/>
          <p:nvPr/>
        </p:nvSpPr>
        <p:spPr>
          <a:xfrm>
            <a:off x="0" y="1200149"/>
            <a:ext cx="9144000" cy="2739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i="0" lang="en-US" sz="1700" u="none">
                <a:solidFill>
                  <a:schemeClr val="dk1"/>
                </a:solidFill>
                <a:latin typeface="Calibri"/>
                <a:ea typeface="Calibri"/>
                <a:cs typeface="Calibri"/>
                <a:sym typeface="Calibri"/>
              </a:rPr>
              <a:t>In Memento: use URI of the current version to access archived versions, but qualify it with datetime</a:t>
            </a:r>
            <a:endParaRPr sz="1500">
              <a:latin typeface="Calibri"/>
              <a:ea typeface="Calibri"/>
              <a:cs typeface="Calibri"/>
              <a:sym typeface="Calibri"/>
            </a:endParaRPr>
          </a:p>
        </p:txBody>
      </p:sp>
      <p:sp>
        <p:nvSpPr>
          <p:cNvPr id="815" name="Google Shape;815;p9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1"/>
          <p:cNvSpPr txBox="1"/>
          <p:nvPr>
            <p:ph idx="4294967295" type="title"/>
          </p:nvPr>
        </p:nvSpPr>
        <p:spPr>
          <a:xfrm>
            <a:off x="457200" y="205978"/>
            <a:ext cx="82296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The Web with Time Dimension added by Memento</a:t>
            </a:r>
            <a:endParaRPr/>
          </a:p>
        </p:txBody>
      </p:sp>
      <p:pic>
        <p:nvPicPr>
          <p:cNvPr descr="Memento_Component1_step2.png" id="821" name="Google Shape;821;p91"/>
          <p:cNvPicPr preferRelativeResize="0"/>
          <p:nvPr>
            <p:ph idx="4294967295" type="body"/>
          </p:nvPr>
        </p:nvPicPr>
        <p:blipFill rotWithShape="1">
          <a:blip r:embed="rId3">
            <a:alphaModFix/>
          </a:blip>
          <a:srcRect b="-4790" l="0" r="0" t="-4791"/>
          <a:stretch/>
        </p:blipFill>
        <p:spPr>
          <a:xfrm>
            <a:off x="709612" y="1270388"/>
            <a:ext cx="7977300" cy="3392100"/>
          </a:xfrm>
          <a:prstGeom prst="rect">
            <a:avLst/>
          </a:prstGeom>
          <a:noFill/>
          <a:ln>
            <a:noFill/>
          </a:ln>
        </p:spPr>
      </p:pic>
      <p:sp>
        <p:nvSpPr>
          <p:cNvPr id="822" name="Google Shape;822;p91"/>
          <p:cNvSpPr txBox="1"/>
          <p:nvPr/>
        </p:nvSpPr>
        <p:spPr>
          <a:xfrm>
            <a:off x="0" y="1210847"/>
            <a:ext cx="9144000" cy="2526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i="0" lang="en-US" sz="1800" u="none">
                <a:solidFill>
                  <a:schemeClr val="dk1"/>
                </a:solidFill>
                <a:latin typeface="Calibri"/>
                <a:ea typeface="Calibri"/>
                <a:cs typeface="Calibri"/>
                <a:sym typeface="Calibri"/>
              </a:rPr>
              <a:t>… and arrive at an archived version via level of indirection</a:t>
            </a:r>
            <a:endParaRPr sz="1600">
              <a:latin typeface="Calibri"/>
              <a:ea typeface="Calibri"/>
              <a:cs typeface="Calibri"/>
              <a:sym typeface="Calibri"/>
            </a:endParaRPr>
          </a:p>
        </p:txBody>
      </p:sp>
      <p:sp>
        <p:nvSpPr>
          <p:cNvPr id="823" name="Google Shape;823;p91"/>
          <p:cNvSpPr txBox="1"/>
          <p:nvPr/>
        </p:nvSpPr>
        <p:spPr>
          <a:xfrm>
            <a:off x="4495800" y="1784738"/>
            <a:ext cx="1905000" cy="131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24" name="Google Shape;824;p91"/>
          <p:cNvSpPr txBox="1"/>
          <p:nvPr/>
        </p:nvSpPr>
        <p:spPr>
          <a:xfrm>
            <a:off x="4648200" y="3899288"/>
            <a:ext cx="1752600" cy="32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00"/>
              <a:buFont typeface="Arial"/>
              <a:buNone/>
            </a:pPr>
            <a:r>
              <a:rPr b="0" i="0" lang="en-US" sz="2200" u="none">
                <a:solidFill>
                  <a:schemeClr val="dk1"/>
                </a:solidFill>
                <a:latin typeface="Arial"/>
                <a:ea typeface="Arial"/>
                <a:cs typeface="Arial"/>
                <a:sym typeface="Arial"/>
              </a:rPr>
              <a:t>TimeGate</a:t>
            </a:r>
            <a:endParaRPr/>
          </a:p>
        </p:txBody>
      </p:sp>
      <p:pic>
        <p:nvPicPr>
          <p:cNvPr descr="uri-g" id="825" name="Google Shape;825;p91"/>
          <p:cNvPicPr preferRelativeResize="0"/>
          <p:nvPr/>
        </p:nvPicPr>
        <p:blipFill rotWithShape="1">
          <a:blip r:embed="rId4">
            <a:alphaModFix/>
          </a:blip>
          <a:srcRect b="0" l="0" r="0" t="0"/>
          <a:stretch/>
        </p:blipFill>
        <p:spPr>
          <a:xfrm>
            <a:off x="5029200" y="2275275"/>
            <a:ext cx="628650" cy="538163"/>
          </a:xfrm>
          <a:prstGeom prst="rect">
            <a:avLst/>
          </a:prstGeom>
          <a:noFill/>
          <a:ln>
            <a:noFill/>
          </a:ln>
        </p:spPr>
      </p:pic>
      <p:sp>
        <p:nvSpPr>
          <p:cNvPr id="826" name="Google Shape;826;p91"/>
          <p:cNvSpPr/>
          <p:nvPr/>
        </p:nvSpPr>
        <p:spPr>
          <a:xfrm>
            <a:off x="4343400" y="2184788"/>
            <a:ext cx="457200" cy="285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27" name="Google Shape;827;p91"/>
          <p:cNvSpPr/>
          <p:nvPr/>
        </p:nvSpPr>
        <p:spPr>
          <a:xfrm>
            <a:off x="4267200" y="2584838"/>
            <a:ext cx="457200" cy="285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28" name="Google Shape;828;p91"/>
          <p:cNvSpPr/>
          <p:nvPr/>
        </p:nvSpPr>
        <p:spPr>
          <a:xfrm>
            <a:off x="4953000" y="2756288"/>
            <a:ext cx="457200" cy="285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29" name="Google Shape;829;p9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CNN News Article about Hurricane Katrina from 8/28/2005. Highways are seen packed as people are fleeing New Orleans due to its elevation resting below sea level on average." id="137" name="Google Shape;137;p20" title="CNN Katrina News Article - 8/28/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38" name="Google Shape;138;p2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39" name="Google Shape;139;p20"/>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27, 2005</a:t>
            </a:r>
            <a:endParaRPr>
              <a:solidFill>
                <a:schemeClr val="dk1"/>
              </a:solidFill>
            </a:endParaRPr>
          </a:p>
          <a:p>
            <a:pPr indent="0" lvl="0" marL="0" rtl="0" algn="l">
              <a:spcBef>
                <a:spcPts val="0"/>
              </a:spcBef>
              <a:spcAft>
                <a:spcPts val="0"/>
              </a:spcAft>
              <a:buNone/>
            </a:pPr>
            <a:r>
              <a:rPr lang="en-US">
                <a:solidFill>
                  <a:schemeClr val="dk1"/>
                </a:solidFill>
              </a:rPr>
              <a:t>11:07 pm EDT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836" name="Google Shape;836;p9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Memento Framework</a:t>
            </a:r>
            <a:endParaRPr/>
          </a:p>
        </p:txBody>
      </p:sp>
      <p:pic>
        <p:nvPicPr>
          <p:cNvPr id="837" name="Google Shape;837;p92"/>
          <p:cNvPicPr preferRelativeResize="0"/>
          <p:nvPr/>
        </p:nvPicPr>
        <p:blipFill>
          <a:blip r:embed="rId3">
            <a:alphaModFix/>
          </a:blip>
          <a:stretch>
            <a:fillRect/>
          </a:stretch>
        </p:blipFill>
        <p:spPr>
          <a:xfrm>
            <a:off x="1214975" y="1274775"/>
            <a:ext cx="6714056" cy="2898756"/>
          </a:xfrm>
          <a:prstGeom prst="rect">
            <a:avLst/>
          </a:prstGeom>
          <a:noFill/>
          <a:ln cap="flat" cmpd="sng" w="9525">
            <a:solidFill>
              <a:srgbClr val="000000"/>
            </a:solidFill>
            <a:prstDash val="solid"/>
            <a:round/>
            <a:headEnd len="sm" w="sm" type="none"/>
            <a:tailEnd len="sm" w="sm" type="none"/>
          </a:ln>
        </p:spPr>
      </p:pic>
      <p:sp>
        <p:nvSpPr>
          <p:cNvPr id="838" name="Google Shape;838;p92"/>
          <p:cNvSpPr txBox="1"/>
          <p:nvPr/>
        </p:nvSpPr>
        <p:spPr>
          <a:xfrm>
            <a:off x="0" y="4492556"/>
            <a:ext cx="9144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source: Brunelle, “</a:t>
            </a:r>
            <a:r>
              <a:rPr lang="en-US" sz="1200" u="sng">
                <a:solidFill>
                  <a:schemeClr val="hlink"/>
                </a:solidFill>
                <a:latin typeface="Calibri"/>
                <a:ea typeface="Calibri"/>
                <a:cs typeface="Calibri"/>
                <a:sym typeface="Calibri"/>
                <a:hlinkClick r:id="rId4"/>
              </a:rPr>
              <a:t>Scripts in a Frame: A Two-Tiered Approach for Archiving Deferred Representations”</a:t>
            </a:r>
            <a:r>
              <a:rPr lang="en-US" sz="1200">
                <a:latin typeface="Calibri"/>
                <a:ea typeface="Calibri"/>
                <a:cs typeface="Calibri"/>
                <a:sym typeface="Calibri"/>
              </a:rPr>
              <a:t>,  Dissertation Defense, February 5, 2016.</a:t>
            </a:r>
            <a:endParaRPr sz="12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3"/>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Normal HTTP Flow</a:t>
            </a:r>
            <a:endParaRPr/>
          </a:p>
        </p:txBody>
      </p:sp>
      <p:pic>
        <p:nvPicPr>
          <p:cNvPr id="844" name="Google Shape;844;p93"/>
          <p:cNvPicPr preferRelativeResize="0"/>
          <p:nvPr/>
        </p:nvPicPr>
        <p:blipFill rotWithShape="1">
          <a:blip r:embed="rId3">
            <a:alphaModFix/>
          </a:blip>
          <a:srcRect b="0" l="0" r="0" t="0"/>
          <a:stretch/>
        </p:blipFill>
        <p:spPr>
          <a:xfrm>
            <a:off x="8001000" y="1257300"/>
            <a:ext cx="685800" cy="685800"/>
          </a:xfrm>
          <a:prstGeom prst="rect">
            <a:avLst/>
          </a:prstGeom>
          <a:noFill/>
          <a:ln>
            <a:noFill/>
          </a:ln>
        </p:spPr>
      </p:pic>
      <p:pic>
        <p:nvPicPr>
          <p:cNvPr descr="firefox" id="845" name="Google Shape;845;p93"/>
          <p:cNvPicPr preferRelativeResize="0"/>
          <p:nvPr/>
        </p:nvPicPr>
        <p:blipFill rotWithShape="1">
          <a:blip r:embed="rId4">
            <a:alphaModFix/>
          </a:blip>
          <a:srcRect b="0" l="0" r="0" t="0"/>
          <a:stretch/>
        </p:blipFill>
        <p:spPr>
          <a:xfrm>
            <a:off x="457200" y="1358503"/>
            <a:ext cx="514350" cy="483394"/>
          </a:xfrm>
          <a:prstGeom prst="rect">
            <a:avLst/>
          </a:prstGeom>
          <a:noFill/>
          <a:ln>
            <a:noFill/>
          </a:ln>
        </p:spPr>
      </p:pic>
      <p:pic>
        <p:nvPicPr>
          <p:cNvPr descr="A gray dot with the letter &quot;R&quot; inside that represents a resource in the web." id="846" name="Google Shape;846;p93" title="Resource"/>
          <p:cNvPicPr preferRelativeResize="0"/>
          <p:nvPr/>
        </p:nvPicPr>
        <p:blipFill rotWithShape="1">
          <a:blip r:embed="rId3">
            <a:alphaModFix/>
          </a:blip>
          <a:srcRect b="0" l="0" r="0" t="0"/>
          <a:stretch/>
        </p:blipFill>
        <p:spPr>
          <a:xfrm>
            <a:off x="8001000" y="1943100"/>
            <a:ext cx="685800" cy="685800"/>
          </a:xfrm>
          <a:prstGeom prst="rect">
            <a:avLst/>
          </a:prstGeom>
          <a:noFill/>
          <a:ln>
            <a:noFill/>
          </a:ln>
        </p:spPr>
      </p:pic>
      <p:pic>
        <p:nvPicPr>
          <p:cNvPr descr="Logo for Mozilla Firefox." id="847" name="Google Shape;847;p93" title="Mozilla Firefox"/>
          <p:cNvPicPr preferRelativeResize="0"/>
          <p:nvPr/>
        </p:nvPicPr>
        <p:blipFill rotWithShape="1">
          <a:blip r:embed="rId4">
            <a:alphaModFix/>
          </a:blip>
          <a:srcRect b="0" l="0" r="0" t="0"/>
          <a:stretch/>
        </p:blipFill>
        <p:spPr>
          <a:xfrm>
            <a:off x="457200" y="2044303"/>
            <a:ext cx="514350" cy="483394"/>
          </a:xfrm>
          <a:prstGeom prst="rect">
            <a:avLst/>
          </a:prstGeom>
          <a:noFill/>
          <a:ln>
            <a:noFill/>
          </a:ln>
        </p:spPr>
      </p:pic>
      <p:sp>
        <p:nvSpPr>
          <p:cNvPr id="848" name="Google Shape;848;p93"/>
          <p:cNvSpPr txBox="1"/>
          <p:nvPr/>
        </p:nvSpPr>
        <p:spPr>
          <a:xfrm>
            <a:off x="1295400" y="131445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R</a:t>
            </a:r>
            <a:endParaRPr/>
          </a:p>
        </p:txBody>
      </p:sp>
      <p:cxnSp>
        <p:nvCxnSpPr>
          <p:cNvPr id="849" name="Google Shape;849;p93"/>
          <p:cNvCxnSpPr/>
          <p:nvPr/>
        </p:nvCxnSpPr>
        <p:spPr>
          <a:xfrm>
            <a:off x="1143000" y="160020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850" name="Google Shape;850;p93"/>
          <p:cNvCxnSpPr/>
          <p:nvPr/>
        </p:nvCxnSpPr>
        <p:spPr>
          <a:xfrm rot="10800000">
            <a:off x="1143000" y="2285990"/>
            <a:ext cx="6858000" cy="1200"/>
          </a:xfrm>
          <a:prstGeom prst="straightConnector1">
            <a:avLst/>
          </a:prstGeom>
          <a:noFill/>
          <a:ln cap="flat" cmpd="sng" w="9525">
            <a:solidFill>
              <a:schemeClr val="dk1"/>
            </a:solidFill>
            <a:prstDash val="solid"/>
            <a:miter lim="800000"/>
            <a:headEnd len="sm" w="sm" type="none"/>
            <a:tailEnd len="med" w="med" type="stealth"/>
          </a:ln>
        </p:spPr>
      </p:cxnSp>
      <p:sp>
        <p:nvSpPr>
          <p:cNvPr descr="Mozilla Firefox (or any other web browser) sends a request to the resource (portrayed by a gray dot with the letter &quot;R&quot; in it) to get the representation of the resource." id="851" name="Google Shape;851;p93" title="Get Request"/>
          <p:cNvSpPr txBox="1"/>
          <p:nvPr/>
        </p:nvSpPr>
        <p:spPr>
          <a:xfrm>
            <a:off x="304800" y="125730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52" name="Google Shape;852;p93"/>
          <p:cNvSpPr txBox="1"/>
          <p:nvPr/>
        </p:nvSpPr>
        <p:spPr>
          <a:xfrm>
            <a:off x="1066800" y="200025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OK</a:t>
            </a:r>
            <a:endParaRPr/>
          </a:p>
        </p:txBody>
      </p:sp>
      <p:sp>
        <p:nvSpPr>
          <p:cNvPr id="853" name="Google Shape;853;p9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4"/>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Normal HTTP Flow</a:t>
            </a:r>
            <a:endParaRPr/>
          </a:p>
        </p:txBody>
      </p:sp>
      <p:pic>
        <p:nvPicPr>
          <p:cNvPr id="859" name="Google Shape;859;p94"/>
          <p:cNvPicPr preferRelativeResize="0"/>
          <p:nvPr/>
        </p:nvPicPr>
        <p:blipFill rotWithShape="1">
          <a:blip r:embed="rId3">
            <a:alphaModFix/>
          </a:blip>
          <a:srcRect b="0" l="0" r="0" t="0"/>
          <a:stretch/>
        </p:blipFill>
        <p:spPr>
          <a:xfrm>
            <a:off x="8001000" y="1943100"/>
            <a:ext cx="685800" cy="685800"/>
          </a:xfrm>
          <a:prstGeom prst="rect">
            <a:avLst/>
          </a:prstGeom>
          <a:noFill/>
          <a:ln>
            <a:noFill/>
          </a:ln>
        </p:spPr>
      </p:pic>
      <p:pic>
        <p:nvPicPr>
          <p:cNvPr descr="firefox" id="860" name="Google Shape;860;p94"/>
          <p:cNvPicPr preferRelativeResize="0"/>
          <p:nvPr/>
        </p:nvPicPr>
        <p:blipFill rotWithShape="1">
          <a:blip r:embed="rId4">
            <a:alphaModFix/>
          </a:blip>
          <a:srcRect b="0" l="0" r="0" t="0"/>
          <a:stretch/>
        </p:blipFill>
        <p:spPr>
          <a:xfrm>
            <a:off x="457200" y="2044303"/>
            <a:ext cx="514350" cy="483394"/>
          </a:xfrm>
          <a:prstGeom prst="rect">
            <a:avLst/>
          </a:prstGeom>
          <a:noFill/>
          <a:ln>
            <a:noFill/>
          </a:ln>
        </p:spPr>
      </p:pic>
      <p:sp>
        <p:nvSpPr>
          <p:cNvPr id="861" name="Google Shape;861;p94"/>
          <p:cNvSpPr txBox="1"/>
          <p:nvPr/>
        </p:nvSpPr>
        <p:spPr>
          <a:xfrm>
            <a:off x="1295400" y="131445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R</a:t>
            </a:r>
            <a:endParaRPr/>
          </a:p>
        </p:txBody>
      </p:sp>
      <p:cxnSp>
        <p:nvCxnSpPr>
          <p:cNvPr id="862" name="Google Shape;862;p94"/>
          <p:cNvCxnSpPr/>
          <p:nvPr/>
        </p:nvCxnSpPr>
        <p:spPr>
          <a:xfrm>
            <a:off x="1143000" y="160020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863" name="Google Shape;863;p94"/>
          <p:cNvCxnSpPr/>
          <p:nvPr/>
        </p:nvCxnSpPr>
        <p:spPr>
          <a:xfrm rot="10800000">
            <a:off x="1143000" y="2285990"/>
            <a:ext cx="6858000" cy="1200"/>
          </a:xfrm>
          <a:prstGeom prst="straightConnector1">
            <a:avLst/>
          </a:prstGeom>
          <a:noFill/>
          <a:ln cap="flat" cmpd="sng" w="9525">
            <a:solidFill>
              <a:schemeClr val="dk1"/>
            </a:solidFill>
            <a:prstDash val="solid"/>
            <a:miter lim="800000"/>
            <a:headEnd len="sm" w="sm" type="none"/>
            <a:tailEnd len="med" w="med" type="stealth"/>
          </a:ln>
        </p:spPr>
      </p:cxnSp>
      <p:sp>
        <p:nvSpPr>
          <p:cNvPr descr="The resource responds to the request with the information requested and an OK status code." id="864" name="Google Shape;864;p94" title="Request Response"/>
          <p:cNvSpPr txBox="1"/>
          <p:nvPr/>
        </p:nvSpPr>
        <p:spPr>
          <a:xfrm>
            <a:off x="304800" y="194310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65" name="Google Shape;865;p94"/>
          <p:cNvSpPr txBox="1"/>
          <p:nvPr/>
        </p:nvSpPr>
        <p:spPr>
          <a:xfrm>
            <a:off x="1066800" y="200025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OK</a:t>
            </a:r>
            <a:endParaRPr/>
          </a:p>
        </p:txBody>
      </p:sp>
      <p:sp>
        <p:nvSpPr>
          <p:cNvPr id="866" name="Google Shape;866;p9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descr="Logo for Mozilla Firefox." id="867" name="Google Shape;867;p94" title="Mozilla Firefox"/>
          <p:cNvPicPr preferRelativeResize="0"/>
          <p:nvPr/>
        </p:nvPicPr>
        <p:blipFill rotWithShape="1">
          <a:blip r:embed="rId4">
            <a:alphaModFix/>
          </a:blip>
          <a:srcRect b="0" l="0" r="0" t="0"/>
          <a:stretch/>
        </p:blipFill>
        <p:spPr>
          <a:xfrm>
            <a:off x="457200" y="1358503"/>
            <a:ext cx="514350" cy="483394"/>
          </a:xfrm>
          <a:prstGeom prst="rect">
            <a:avLst/>
          </a:prstGeom>
          <a:noFill/>
          <a:ln>
            <a:noFill/>
          </a:ln>
        </p:spPr>
      </p:pic>
      <p:pic>
        <p:nvPicPr>
          <p:cNvPr descr="A gray dot with the letter &quot;R&quot; inside that represents a resource in the web." id="868" name="Google Shape;868;p94" title="Resource"/>
          <p:cNvPicPr preferRelativeResize="0"/>
          <p:nvPr/>
        </p:nvPicPr>
        <p:blipFill rotWithShape="1">
          <a:blip r:embed="rId3">
            <a:alphaModFix/>
          </a:blip>
          <a:srcRect b="0" l="0" r="0" t="0"/>
          <a:stretch/>
        </p:blipFill>
        <p:spPr>
          <a:xfrm>
            <a:off x="8001000" y="1257300"/>
            <a:ext cx="685800" cy="685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2" name="Shape 872"/>
        <p:cNvGrpSpPr/>
        <p:nvPr/>
      </p:nvGrpSpPr>
      <p:grpSpPr>
        <a:xfrm>
          <a:off x="0" y="0"/>
          <a:ext cx="0" cy="0"/>
          <a:chOff x="0" y="0"/>
          <a:chExt cx="0" cy="0"/>
        </a:xfrm>
      </p:grpSpPr>
      <p:pic>
        <p:nvPicPr>
          <p:cNvPr descr="Memento, represented by a yellow dot with the letter &quot;M&quot; within." id="873" name="Google Shape;873;p95" title="Memento"/>
          <p:cNvPicPr preferRelativeResize="0"/>
          <p:nvPr/>
        </p:nvPicPr>
        <p:blipFill rotWithShape="1">
          <a:blip r:embed="rId3">
            <a:alphaModFix/>
          </a:blip>
          <a:srcRect b="0" l="0" r="0" t="0"/>
          <a:stretch/>
        </p:blipFill>
        <p:spPr>
          <a:xfrm>
            <a:off x="8001000" y="3600450"/>
            <a:ext cx="685800" cy="685800"/>
          </a:xfrm>
          <a:prstGeom prst="rect">
            <a:avLst/>
          </a:prstGeom>
          <a:noFill/>
          <a:ln>
            <a:noFill/>
          </a:ln>
        </p:spPr>
      </p:pic>
      <p:pic>
        <p:nvPicPr>
          <p:cNvPr descr="Timegate represented by a blue dot with the letter &quot;G&quot; within." id="874" name="Google Shape;874;p95" title="Timegate"/>
          <p:cNvPicPr preferRelativeResize="0"/>
          <p:nvPr/>
        </p:nvPicPr>
        <p:blipFill rotWithShape="1">
          <a:blip r:embed="rId4">
            <a:alphaModFix/>
          </a:blip>
          <a:srcRect b="0" l="0" r="0" t="0"/>
          <a:stretch/>
        </p:blipFill>
        <p:spPr>
          <a:xfrm>
            <a:off x="8001000" y="2228850"/>
            <a:ext cx="685800" cy="685800"/>
          </a:xfrm>
          <a:prstGeom prst="rect">
            <a:avLst/>
          </a:prstGeom>
          <a:noFill/>
          <a:ln>
            <a:noFill/>
          </a:ln>
        </p:spPr>
      </p:pic>
      <p:sp>
        <p:nvSpPr>
          <p:cNvPr id="875" name="Google Shape;875;p95"/>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pic>
        <p:nvPicPr>
          <p:cNvPr id="876" name="Google Shape;876;p95"/>
          <p:cNvPicPr preferRelativeResize="0"/>
          <p:nvPr/>
        </p:nvPicPr>
        <p:blipFill rotWithShape="1">
          <a:blip r:embed="rId5">
            <a:alphaModFix/>
          </a:blip>
          <a:srcRect b="0" l="0" r="0" t="0"/>
          <a:stretch/>
        </p:blipFill>
        <p:spPr>
          <a:xfrm>
            <a:off x="8001000" y="857250"/>
            <a:ext cx="685800" cy="685800"/>
          </a:xfrm>
          <a:prstGeom prst="rect">
            <a:avLst/>
          </a:prstGeom>
          <a:noFill/>
          <a:ln>
            <a:noFill/>
          </a:ln>
        </p:spPr>
      </p:pic>
      <p:pic>
        <p:nvPicPr>
          <p:cNvPr descr="firefox" id="877" name="Google Shape;877;p95"/>
          <p:cNvPicPr preferRelativeResize="0"/>
          <p:nvPr/>
        </p:nvPicPr>
        <p:blipFill rotWithShape="1">
          <a:blip r:embed="rId6">
            <a:alphaModFix/>
          </a:blip>
          <a:srcRect b="0" l="0" r="0" t="0"/>
          <a:stretch/>
        </p:blipFill>
        <p:spPr>
          <a:xfrm>
            <a:off x="457200" y="958453"/>
            <a:ext cx="514350" cy="483394"/>
          </a:xfrm>
          <a:prstGeom prst="rect">
            <a:avLst/>
          </a:prstGeom>
          <a:noFill/>
          <a:ln>
            <a:noFill/>
          </a:ln>
        </p:spPr>
      </p:pic>
      <p:sp>
        <p:nvSpPr>
          <p:cNvPr id="878" name="Google Shape;878;p95"/>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sp>
        <p:nvSpPr>
          <p:cNvPr id="879" name="Google Shape;879;p95"/>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880" name="Google Shape;880;p95"/>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881" name="Google Shape;881;p95"/>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882" name="Google Shape;882;p95"/>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883" name="Google Shape;883;p95"/>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884" name="Google Shape;884;p95"/>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885" name="Google Shape;885;p95"/>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886" name="Google Shape;886;p95"/>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887" name="Google Shape;887;p95"/>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888" name="Google Shape;888;p95"/>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889" name="Google Shape;889;p95"/>
          <p:cNvSpPr txBox="1"/>
          <p:nvPr/>
        </p:nvSpPr>
        <p:spPr>
          <a:xfrm>
            <a:off x="304800" y="85725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890" name="Google Shape;890;p95"/>
          <p:cNvSpPr txBox="1"/>
          <p:nvPr/>
        </p:nvSpPr>
        <p:spPr>
          <a:xfrm>
            <a:off x="1066800" y="16002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p:txBody>
      </p:sp>
      <p:sp>
        <p:nvSpPr>
          <p:cNvPr id="891" name="Google Shape;891;p9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892" name="Google Shape;892;p95"/>
          <p:cNvPicPr preferRelativeResize="0"/>
          <p:nvPr/>
        </p:nvPicPr>
        <p:blipFill rotWithShape="1">
          <a:blip r:embed="rId7">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A gray dot with the letter &quot;R&quot; inside that represents a resource in the web." id="893" name="Google Shape;893;p95" title="Resource"/>
          <p:cNvPicPr preferRelativeResize="0"/>
          <p:nvPr/>
        </p:nvPicPr>
        <p:blipFill rotWithShape="1">
          <a:blip r:embed="rId5">
            <a:alphaModFix/>
          </a:blip>
          <a:srcRect b="0" l="0" r="0" t="0"/>
          <a:stretch/>
        </p:blipFill>
        <p:spPr>
          <a:xfrm>
            <a:off x="8001000" y="1523400"/>
            <a:ext cx="685800" cy="685800"/>
          </a:xfrm>
          <a:prstGeom prst="rect">
            <a:avLst/>
          </a:prstGeom>
          <a:noFill/>
          <a:ln>
            <a:noFill/>
          </a:ln>
        </p:spPr>
      </p:pic>
      <p:pic>
        <p:nvPicPr>
          <p:cNvPr descr="Logo for Mozilla Firefox." id="894" name="Google Shape;894;p95" title="Mozilla Firefox"/>
          <p:cNvPicPr preferRelativeResize="0"/>
          <p:nvPr/>
        </p:nvPicPr>
        <p:blipFill rotWithShape="1">
          <a:blip r:embed="rId6">
            <a:alphaModFix/>
          </a:blip>
          <a:srcRect b="0" l="0" r="0" t="0"/>
          <a:stretch/>
        </p:blipFill>
        <p:spPr>
          <a:xfrm>
            <a:off x="552450" y="1644853"/>
            <a:ext cx="514350" cy="483394"/>
          </a:xfrm>
          <a:prstGeom prst="rect">
            <a:avLst/>
          </a:prstGeom>
          <a:noFill/>
          <a:ln>
            <a:noFill/>
          </a:ln>
        </p:spPr>
      </p:pic>
      <p:pic>
        <p:nvPicPr>
          <p:cNvPr descr="Logo for Mozilla Firefox." id="895" name="Google Shape;895;p95" title="Mozilla Firefox"/>
          <p:cNvPicPr preferRelativeResize="0"/>
          <p:nvPr/>
        </p:nvPicPr>
        <p:blipFill rotWithShape="1">
          <a:blip r:embed="rId6">
            <a:alphaModFix/>
          </a:blip>
          <a:srcRect b="0" l="0" r="0" t="0"/>
          <a:stretch/>
        </p:blipFill>
        <p:spPr>
          <a:xfrm>
            <a:off x="552450" y="2331253"/>
            <a:ext cx="514350" cy="483394"/>
          </a:xfrm>
          <a:prstGeom prst="rect">
            <a:avLst/>
          </a:prstGeom>
          <a:noFill/>
          <a:ln>
            <a:noFill/>
          </a:ln>
        </p:spPr>
      </p:pic>
      <p:pic>
        <p:nvPicPr>
          <p:cNvPr descr="Logo for Mozilla Firefox." id="896" name="Google Shape;896;p95" title="Mozilla Firefox"/>
          <p:cNvPicPr preferRelativeResize="0"/>
          <p:nvPr/>
        </p:nvPicPr>
        <p:blipFill rotWithShape="1">
          <a:blip r:embed="rId6">
            <a:alphaModFix/>
          </a:blip>
          <a:srcRect b="0" l="0" r="0" t="0"/>
          <a:stretch/>
        </p:blipFill>
        <p:spPr>
          <a:xfrm>
            <a:off x="552450" y="3073003"/>
            <a:ext cx="514350" cy="483394"/>
          </a:xfrm>
          <a:prstGeom prst="rect">
            <a:avLst/>
          </a:prstGeom>
          <a:noFill/>
          <a:ln>
            <a:noFill/>
          </a:ln>
        </p:spPr>
      </p:pic>
      <p:pic>
        <p:nvPicPr>
          <p:cNvPr descr="Logo for Mozilla Firefox." id="897" name="Google Shape;897;p95" title="Mozilla Firefox"/>
          <p:cNvPicPr preferRelativeResize="0"/>
          <p:nvPr/>
        </p:nvPicPr>
        <p:blipFill rotWithShape="1">
          <a:blip r:embed="rId6">
            <a:alphaModFix/>
          </a:blip>
          <a:srcRect b="0" l="0" r="0" t="0"/>
          <a:stretch/>
        </p:blipFill>
        <p:spPr>
          <a:xfrm>
            <a:off x="552450" y="3704053"/>
            <a:ext cx="514350" cy="483394"/>
          </a:xfrm>
          <a:prstGeom prst="rect">
            <a:avLst/>
          </a:prstGeom>
          <a:noFill/>
          <a:ln>
            <a:noFill/>
          </a:ln>
        </p:spPr>
      </p:pic>
      <p:pic>
        <p:nvPicPr>
          <p:cNvPr descr="Logo for Mozilla Firefox." id="898" name="Google Shape;898;p95" title="Mozilla Firefox"/>
          <p:cNvPicPr preferRelativeResize="0"/>
          <p:nvPr/>
        </p:nvPicPr>
        <p:blipFill rotWithShape="1">
          <a:blip r:embed="rId6">
            <a:alphaModFix/>
          </a:blip>
          <a:srcRect b="0" l="0" r="0" t="0"/>
          <a:stretch/>
        </p:blipFill>
        <p:spPr>
          <a:xfrm>
            <a:off x="552450" y="4387453"/>
            <a:ext cx="514350" cy="483394"/>
          </a:xfrm>
          <a:prstGeom prst="rect">
            <a:avLst/>
          </a:prstGeom>
          <a:noFill/>
          <a:ln>
            <a:noFill/>
          </a:ln>
        </p:spPr>
      </p:pic>
      <p:pic>
        <p:nvPicPr>
          <p:cNvPr descr="Timegate represented by a blue dot with the letter &quot;G&quot; within." id="899" name="Google Shape;899;p95" title="Timegate"/>
          <p:cNvPicPr preferRelativeResize="0"/>
          <p:nvPr/>
        </p:nvPicPr>
        <p:blipFill rotWithShape="1">
          <a:blip r:embed="rId4">
            <a:alphaModFix/>
          </a:blip>
          <a:srcRect b="0" l="0" r="0" t="0"/>
          <a:stretch/>
        </p:blipFill>
        <p:spPr>
          <a:xfrm>
            <a:off x="8001000" y="2933400"/>
            <a:ext cx="685800" cy="685800"/>
          </a:xfrm>
          <a:prstGeom prst="rect">
            <a:avLst/>
          </a:prstGeom>
          <a:noFill/>
          <a:ln>
            <a:noFill/>
          </a:ln>
        </p:spPr>
      </p:pic>
      <p:pic>
        <p:nvPicPr>
          <p:cNvPr descr="Memento, represented by a yellow dot with the letter &quot;M&quot; within." id="900" name="Google Shape;900;p95" title="Memento"/>
          <p:cNvPicPr preferRelativeResize="0"/>
          <p:nvPr/>
        </p:nvPicPr>
        <p:blipFill rotWithShape="1">
          <a:blip r:embed="rId3">
            <a:alphaModFix/>
          </a:blip>
          <a:srcRect b="0" l="0" r="0" t="0"/>
          <a:stretch/>
        </p:blipFill>
        <p:spPr>
          <a:xfrm>
            <a:off x="8001000" y="4286250"/>
            <a:ext cx="685800" cy="685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sp>
        <p:nvSpPr>
          <p:cNvPr id="905" name="Google Shape;905;p96"/>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pic>
        <p:nvPicPr>
          <p:cNvPr id="906" name="Google Shape;906;p96"/>
          <p:cNvPicPr preferRelativeResize="0"/>
          <p:nvPr/>
        </p:nvPicPr>
        <p:blipFill rotWithShape="1">
          <a:blip r:embed="rId3">
            <a:alphaModFix/>
          </a:blip>
          <a:srcRect b="0" l="0" r="0" t="0"/>
          <a:stretch/>
        </p:blipFill>
        <p:spPr>
          <a:xfrm>
            <a:off x="8001000" y="1543050"/>
            <a:ext cx="685800" cy="685800"/>
          </a:xfrm>
          <a:prstGeom prst="rect">
            <a:avLst/>
          </a:prstGeom>
          <a:noFill/>
          <a:ln>
            <a:noFill/>
          </a:ln>
        </p:spPr>
      </p:pic>
      <p:pic>
        <p:nvPicPr>
          <p:cNvPr descr="firefox" id="907" name="Google Shape;907;p96"/>
          <p:cNvPicPr preferRelativeResize="0"/>
          <p:nvPr/>
        </p:nvPicPr>
        <p:blipFill rotWithShape="1">
          <a:blip r:embed="rId4">
            <a:alphaModFix/>
          </a:blip>
          <a:srcRect b="0" l="0" r="0" t="0"/>
          <a:stretch/>
        </p:blipFill>
        <p:spPr>
          <a:xfrm>
            <a:off x="457200" y="1644253"/>
            <a:ext cx="514350" cy="483394"/>
          </a:xfrm>
          <a:prstGeom prst="rect">
            <a:avLst/>
          </a:prstGeom>
          <a:noFill/>
          <a:ln>
            <a:noFill/>
          </a:ln>
        </p:spPr>
      </p:pic>
      <p:sp>
        <p:nvSpPr>
          <p:cNvPr id="908" name="Google Shape;908;p96"/>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sp>
        <p:nvSpPr>
          <p:cNvPr id="909" name="Google Shape;909;p96"/>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10" name="Google Shape;910;p96"/>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11" name="Google Shape;911;p96"/>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912" name="Google Shape;912;p96"/>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913" name="Google Shape;913;p96"/>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14" name="Google Shape;914;p96"/>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15" name="Google Shape;915;p96"/>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16" name="Google Shape;916;p96"/>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17" name="Google Shape;917;p96"/>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18" name="Google Shape;918;p96"/>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919" name="Google Shape;919;p96"/>
          <p:cNvSpPr txBox="1"/>
          <p:nvPr/>
        </p:nvSpPr>
        <p:spPr>
          <a:xfrm>
            <a:off x="304800" y="154305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20" name="Google Shape;920;p96"/>
          <p:cNvSpPr txBox="1"/>
          <p:nvPr/>
        </p:nvSpPr>
        <p:spPr>
          <a:xfrm>
            <a:off x="1066800" y="1600200"/>
            <a:ext cx="69342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a:p>
            <a:pPr indent="0" lvl="0" marL="0" marR="0" rtl="0" algn="l">
              <a:lnSpc>
                <a:spcPct val="100000"/>
              </a:lnSpc>
              <a:spcBef>
                <a:spcPts val="0"/>
              </a:spcBef>
              <a:spcAft>
                <a:spcPts val="0"/>
              </a:spcAft>
              <a:buNone/>
            </a:pPr>
            <a:r>
              <a:t/>
            </a:r>
            <a:endParaRPr b="0" i="0" sz="2000" u="none">
              <a:solidFill>
                <a:srgbClr val="000000"/>
              </a:solidFill>
              <a:latin typeface="Courier New"/>
              <a:ea typeface="Courier New"/>
              <a:cs typeface="Courier New"/>
              <a:sym typeface="Courier New"/>
            </a:endParaRPr>
          </a:p>
        </p:txBody>
      </p:sp>
      <p:sp>
        <p:nvSpPr>
          <p:cNvPr id="921" name="Google Shape;921;p9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922" name="Google Shape;922;p96"/>
          <p:cNvPicPr preferRelativeResize="0"/>
          <p:nvPr/>
        </p:nvPicPr>
        <p:blipFill rotWithShape="1">
          <a:blip r:embed="rId5">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Logo for Mozilla Firefox." id="923" name="Google Shape;923;p96" title="Mozilla Firefox"/>
          <p:cNvPicPr preferRelativeResize="0"/>
          <p:nvPr/>
        </p:nvPicPr>
        <p:blipFill rotWithShape="1">
          <a:blip r:embed="rId4">
            <a:alphaModFix/>
          </a:blip>
          <a:srcRect b="0" l="0" r="0" t="0"/>
          <a:stretch/>
        </p:blipFill>
        <p:spPr>
          <a:xfrm>
            <a:off x="457200" y="958453"/>
            <a:ext cx="514350" cy="483394"/>
          </a:xfrm>
          <a:prstGeom prst="rect">
            <a:avLst/>
          </a:prstGeom>
          <a:noFill/>
          <a:ln>
            <a:noFill/>
          </a:ln>
        </p:spPr>
      </p:pic>
      <p:pic>
        <p:nvPicPr>
          <p:cNvPr descr="Logo for Mozilla Firefox." id="924" name="Google Shape;924;p96" title="Mozilla Firefox"/>
          <p:cNvPicPr preferRelativeResize="0"/>
          <p:nvPr/>
        </p:nvPicPr>
        <p:blipFill rotWithShape="1">
          <a:blip r:embed="rId4">
            <a:alphaModFix/>
          </a:blip>
          <a:srcRect b="0" l="0" r="0" t="0"/>
          <a:stretch/>
        </p:blipFill>
        <p:spPr>
          <a:xfrm>
            <a:off x="457200" y="2330053"/>
            <a:ext cx="514350" cy="483394"/>
          </a:xfrm>
          <a:prstGeom prst="rect">
            <a:avLst/>
          </a:prstGeom>
          <a:noFill/>
          <a:ln>
            <a:noFill/>
          </a:ln>
        </p:spPr>
      </p:pic>
      <p:pic>
        <p:nvPicPr>
          <p:cNvPr descr="Logo for Mozilla Firefox." id="925" name="Google Shape;925;p96" title="Mozilla Firefox"/>
          <p:cNvPicPr preferRelativeResize="0"/>
          <p:nvPr/>
        </p:nvPicPr>
        <p:blipFill rotWithShape="1">
          <a:blip r:embed="rId4">
            <a:alphaModFix/>
          </a:blip>
          <a:srcRect b="0" l="0" r="0" t="0"/>
          <a:stretch/>
        </p:blipFill>
        <p:spPr>
          <a:xfrm>
            <a:off x="457200" y="3073003"/>
            <a:ext cx="514350" cy="483394"/>
          </a:xfrm>
          <a:prstGeom prst="rect">
            <a:avLst/>
          </a:prstGeom>
          <a:noFill/>
          <a:ln>
            <a:noFill/>
          </a:ln>
        </p:spPr>
      </p:pic>
      <p:pic>
        <p:nvPicPr>
          <p:cNvPr descr="Logo for Mozilla Firefox." id="926" name="Google Shape;926;p96" title="Mozilla Firefox"/>
          <p:cNvPicPr preferRelativeResize="0"/>
          <p:nvPr/>
        </p:nvPicPr>
        <p:blipFill rotWithShape="1">
          <a:blip r:embed="rId4">
            <a:alphaModFix/>
          </a:blip>
          <a:srcRect b="0" l="0" r="0" t="0"/>
          <a:stretch/>
        </p:blipFill>
        <p:spPr>
          <a:xfrm>
            <a:off x="457200" y="3701653"/>
            <a:ext cx="514350" cy="483394"/>
          </a:xfrm>
          <a:prstGeom prst="rect">
            <a:avLst/>
          </a:prstGeom>
          <a:noFill/>
          <a:ln>
            <a:noFill/>
          </a:ln>
        </p:spPr>
      </p:pic>
      <p:pic>
        <p:nvPicPr>
          <p:cNvPr descr="Logo for Mozilla Firefox." id="927" name="Google Shape;927;p96" title="Mozilla Firefox"/>
          <p:cNvPicPr preferRelativeResize="0"/>
          <p:nvPr/>
        </p:nvPicPr>
        <p:blipFill rotWithShape="1">
          <a:blip r:embed="rId4">
            <a:alphaModFix/>
          </a:blip>
          <a:srcRect b="0" l="0" r="0" t="0"/>
          <a:stretch/>
        </p:blipFill>
        <p:spPr>
          <a:xfrm>
            <a:off x="457200" y="4387453"/>
            <a:ext cx="514350" cy="483394"/>
          </a:xfrm>
          <a:prstGeom prst="rect">
            <a:avLst/>
          </a:prstGeom>
          <a:noFill/>
          <a:ln>
            <a:noFill/>
          </a:ln>
        </p:spPr>
      </p:pic>
      <p:pic>
        <p:nvPicPr>
          <p:cNvPr descr="A gray dot with the letter &quot;R&quot; inside that represents a resource in the web." id="928" name="Google Shape;928;p96" title="Resource"/>
          <p:cNvPicPr preferRelativeResize="0"/>
          <p:nvPr/>
        </p:nvPicPr>
        <p:blipFill rotWithShape="1">
          <a:blip r:embed="rId3">
            <a:alphaModFix/>
          </a:blip>
          <a:srcRect b="0" l="0" r="0" t="0"/>
          <a:stretch/>
        </p:blipFill>
        <p:spPr>
          <a:xfrm>
            <a:off x="8001000" y="858450"/>
            <a:ext cx="685800" cy="685800"/>
          </a:xfrm>
          <a:prstGeom prst="rect">
            <a:avLst/>
          </a:prstGeom>
          <a:noFill/>
          <a:ln>
            <a:noFill/>
          </a:ln>
        </p:spPr>
      </p:pic>
      <p:pic>
        <p:nvPicPr>
          <p:cNvPr descr="Timegate represented by a blue dot with the letter &quot;G&quot; within." id="929" name="Google Shape;929;p96" title="Timegate"/>
          <p:cNvPicPr preferRelativeResize="0"/>
          <p:nvPr/>
        </p:nvPicPr>
        <p:blipFill rotWithShape="1">
          <a:blip r:embed="rId6">
            <a:alphaModFix/>
          </a:blip>
          <a:srcRect b="0" l="0" r="0" t="0"/>
          <a:stretch/>
        </p:blipFill>
        <p:spPr>
          <a:xfrm>
            <a:off x="8001000" y="2228850"/>
            <a:ext cx="685800" cy="685800"/>
          </a:xfrm>
          <a:prstGeom prst="rect">
            <a:avLst/>
          </a:prstGeom>
          <a:noFill/>
          <a:ln>
            <a:noFill/>
          </a:ln>
        </p:spPr>
      </p:pic>
      <p:pic>
        <p:nvPicPr>
          <p:cNvPr descr="Timegate represented by a blue dot with the letter &quot;G&quot; within." id="930" name="Google Shape;930;p96" title="Timegate"/>
          <p:cNvPicPr preferRelativeResize="0"/>
          <p:nvPr/>
        </p:nvPicPr>
        <p:blipFill rotWithShape="1">
          <a:blip r:embed="rId6">
            <a:alphaModFix/>
          </a:blip>
          <a:srcRect b="0" l="0" r="0" t="0"/>
          <a:stretch/>
        </p:blipFill>
        <p:spPr>
          <a:xfrm>
            <a:off x="8001000" y="2971950"/>
            <a:ext cx="685800" cy="685800"/>
          </a:xfrm>
          <a:prstGeom prst="rect">
            <a:avLst/>
          </a:prstGeom>
          <a:noFill/>
          <a:ln>
            <a:noFill/>
          </a:ln>
        </p:spPr>
      </p:pic>
      <p:pic>
        <p:nvPicPr>
          <p:cNvPr descr="Memento, represented by a yellow dot with the letter &quot;M&quot; within." id="931" name="Google Shape;931;p96" title="Memento"/>
          <p:cNvPicPr preferRelativeResize="0"/>
          <p:nvPr/>
        </p:nvPicPr>
        <p:blipFill rotWithShape="1">
          <a:blip r:embed="rId7">
            <a:alphaModFix/>
          </a:blip>
          <a:srcRect b="0" l="0" r="0" t="0"/>
          <a:stretch/>
        </p:blipFill>
        <p:spPr>
          <a:xfrm>
            <a:off x="8001000" y="3600450"/>
            <a:ext cx="685800" cy="685800"/>
          </a:xfrm>
          <a:prstGeom prst="rect">
            <a:avLst/>
          </a:prstGeom>
          <a:noFill/>
          <a:ln>
            <a:noFill/>
          </a:ln>
        </p:spPr>
      </p:pic>
      <p:pic>
        <p:nvPicPr>
          <p:cNvPr descr="Memento, represented by a yellow dot with the letter &quot;M&quot; within." id="932" name="Google Shape;932;p96" title="Memento"/>
          <p:cNvPicPr preferRelativeResize="0"/>
          <p:nvPr/>
        </p:nvPicPr>
        <p:blipFill rotWithShape="1">
          <a:blip r:embed="rId7">
            <a:alphaModFix/>
          </a:blip>
          <a:srcRect b="0" l="0" r="0" t="0"/>
          <a:stretch/>
        </p:blipFill>
        <p:spPr>
          <a:xfrm>
            <a:off x="8001000" y="4286250"/>
            <a:ext cx="685800" cy="6858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6" name="Shape 936"/>
        <p:cNvGrpSpPr/>
        <p:nvPr/>
      </p:nvGrpSpPr>
      <p:grpSpPr>
        <a:xfrm>
          <a:off x="0" y="0"/>
          <a:ext cx="0" cy="0"/>
          <a:chOff x="0" y="0"/>
          <a:chExt cx="0" cy="0"/>
        </a:xfrm>
      </p:grpSpPr>
      <p:pic>
        <p:nvPicPr>
          <p:cNvPr id="937" name="Google Shape;937;p97"/>
          <p:cNvPicPr preferRelativeResize="0"/>
          <p:nvPr/>
        </p:nvPicPr>
        <p:blipFill rotWithShape="1">
          <a:blip r:embed="rId3">
            <a:alphaModFix/>
          </a:blip>
          <a:srcRect b="0" l="0" r="0" t="0"/>
          <a:stretch/>
        </p:blipFill>
        <p:spPr>
          <a:xfrm>
            <a:off x="8001000" y="2228850"/>
            <a:ext cx="685800" cy="685800"/>
          </a:xfrm>
          <a:prstGeom prst="rect">
            <a:avLst/>
          </a:prstGeom>
          <a:noFill/>
          <a:ln>
            <a:noFill/>
          </a:ln>
        </p:spPr>
      </p:pic>
      <p:sp>
        <p:nvSpPr>
          <p:cNvPr id="938" name="Google Shape;938;p97"/>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sp>
        <p:nvSpPr>
          <p:cNvPr id="939" name="Google Shape;939;p97"/>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pic>
        <p:nvPicPr>
          <p:cNvPr descr="firefox" id="940" name="Google Shape;940;p97"/>
          <p:cNvPicPr preferRelativeResize="0"/>
          <p:nvPr/>
        </p:nvPicPr>
        <p:blipFill rotWithShape="1">
          <a:blip r:embed="rId4">
            <a:alphaModFix/>
          </a:blip>
          <a:srcRect b="0" l="0" r="0" t="0"/>
          <a:stretch/>
        </p:blipFill>
        <p:spPr>
          <a:xfrm>
            <a:off x="457200" y="2330053"/>
            <a:ext cx="514350" cy="484584"/>
          </a:xfrm>
          <a:prstGeom prst="rect">
            <a:avLst/>
          </a:prstGeom>
          <a:noFill/>
          <a:ln>
            <a:noFill/>
          </a:ln>
        </p:spPr>
      </p:pic>
      <p:sp>
        <p:nvSpPr>
          <p:cNvPr id="941" name="Google Shape;941;p97"/>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42" name="Google Shape;942;p97"/>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43" name="Google Shape;943;p97"/>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944" name="Google Shape;944;p97"/>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945" name="Google Shape;945;p97"/>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46" name="Google Shape;946;p97"/>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47" name="Google Shape;947;p97"/>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48" name="Google Shape;948;p97"/>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49" name="Google Shape;949;p97"/>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50" name="Google Shape;950;p97"/>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951" name="Google Shape;951;p97"/>
          <p:cNvSpPr txBox="1"/>
          <p:nvPr/>
        </p:nvSpPr>
        <p:spPr>
          <a:xfrm>
            <a:off x="304800" y="222885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52" name="Google Shape;952;p97"/>
          <p:cNvSpPr txBox="1"/>
          <p:nvPr/>
        </p:nvSpPr>
        <p:spPr>
          <a:xfrm>
            <a:off x="1066800" y="1600200"/>
            <a:ext cx="69342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a:p>
            <a:pPr indent="0" lvl="0" marL="0" marR="0" rtl="0" algn="l">
              <a:lnSpc>
                <a:spcPct val="100000"/>
              </a:lnSpc>
              <a:spcBef>
                <a:spcPts val="0"/>
              </a:spcBef>
              <a:spcAft>
                <a:spcPts val="0"/>
              </a:spcAft>
              <a:buNone/>
            </a:pPr>
            <a:r>
              <a:t/>
            </a:r>
            <a:endParaRPr b="0" i="0" sz="2000" u="none">
              <a:solidFill>
                <a:srgbClr val="000000"/>
              </a:solidFill>
              <a:latin typeface="Courier New"/>
              <a:ea typeface="Courier New"/>
              <a:cs typeface="Courier New"/>
              <a:sym typeface="Courier New"/>
            </a:endParaRPr>
          </a:p>
        </p:txBody>
      </p:sp>
      <p:sp>
        <p:nvSpPr>
          <p:cNvPr id="953" name="Google Shape;953;p9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954" name="Google Shape;954;p97"/>
          <p:cNvPicPr preferRelativeResize="0"/>
          <p:nvPr/>
        </p:nvPicPr>
        <p:blipFill rotWithShape="1">
          <a:blip r:embed="rId5">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Logo for Mozilla Firefox." id="955" name="Google Shape;955;p97" title="Mozilla Firefox"/>
          <p:cNvPicPr preferRelativeResize="0"/>
          <p:nvPr/>
        </p:nvPicPr>
        <p:blipFill rotWithShape="1">
          <a:blip r:embed="rId4">
            <a:alphaModFix/>
          </a:blip>
          <a:srcRect b="0" l="0" r="0" t="0"/>
          <a:stretch/>
        </p:blipFill>
        <p:spPr>
          <a:xfrm>
            <a:off x="457200" y="1644853"/>
            <a:ext cx="514350" cy="483394"/>
          </a:xfrm>
          <a:prstGeom prst="rect">
            <a:avLst/>
          </a:prstGeom>
          <a:noFill/>
          <a:ln>
            <a:noFill/>
          </a:ln>
        </p:spPr>
      </p:pic>
      <p:pic>
        <p:nvPicPr>
          <p:cNvPr descr="Logo for Mozilla Firefox." id="956" name="Google Shape;956;p97" title="Mozilla Firefox"/>
          <p:cNvPicPr preferRelativeResize="0"/>
          <p:nvPr/>
        </p:nvPicPr>
        <p:blipFill rotWithShape="1">
          <a:blip r:embed="rId4">
            <a:alphaModFix/>
          </a:blip>
          <a:srcRect b="0" l="0" r="0" t="0"/>
          <a:stretch/>
        </p:blipFill>
        <p:spPr>
          <a:xfrm>
            <a:off x="457200" y="959653"/>
            <a:ext cx="514350" cy="483394"/>
          </a:xfrm>
          <a:prstGeom prst="rect">
            <a:avLst/>
          </a:prstGeom>
          <a:noFill/>
          <a:ln>
            <a:noFill/>
          </a:ln>
        </p:spPr>
      </p:pic>
      <p:pic>
        <p:nvPicPr>
          <p:cNvPr descr="Logo for Mozilla Firefox." id="957" name="Google Shape;957;p97" title="Mozilla Firefox"/>
          <p:cNvPicPr preferRelativeResize="0"/>
          <p:nvPr/>
        </p:nvPicPr>
        <p:blipFill rotWithShape="1">
          <a:blip r:embed="rId4">
            <a:alphaModFix/>
          </a:blip>
          <a:srcRect b="0" l="0" r="0" t="0"/>
          <a:stretch/>
        </p:blipFill>
        <p:spPr>
          <a:xfrm>
            <a:off x="457200" y="3092353"/>
            <a:ext cx="514350" cy="483394"/>
          </a:xfrm>
          <a:prstGeom prst="rect">
            <a:avLst/>
          </a:prstGeom>
          <a:noFill/>
          <a:ln>
            <a:noFill/>
          </a:ln>
        </p:spPr>
      </p:pic>
      <p:pic>
        <p:nvPicPr>
          <p:cNvPr descr="Logo for Mozilla Firefox." id="958" name="Google Shape;958;p97" title="Mozilla Firefox"/>
          <p:cNvPicPr preferRelativeResize="0"/>
          <p:nvPr/>
        </p:nvPicPr>
        <p:blipFill rotWithShape="1">
          <a:blip r:embed="rId4">
            <a:alphaModFix/>
          </a:blip>
          <a:srcRect b="0" l="0" r="0" t="0"/>
          <a:stretch/>
        </p:blipFill>
        <p:spPr>
          <a:xfrm>
            <a:off x="457200" y="3701653"/>
            <a:ext cx="514350" cy="483394"/>
          </a:xfrm>
          <a:prstGeom prst="rect">
            <a:avLst/>
          </a:prstGeom>
          <a:noFill/>
          <a:ln>
            <a:noFill/>
          </a:ln>
        </p:spPr>
      </p:pic>
      <p:pic>
        <p:nvPicPr>
          <p:cNvPr descr="Logo for Mozilla Firefox." id="959" name="Google Shape;959;p97" title="Mozilla Firefox"/>
          <p:cNvPicPr preferRelativeResize="0"/>
          <p:nvPr/>
        </p:nvPicPr>
        <p:blipFill rotWithShape="1">
          <a:blip r:embed="rId4">
            <a:alphaModFix/>
          </a:blip>
          <a:srcRect b="0" l="0" r="0" t="0"/>
          <a:stretch/>
        </p:blipFill>
        <p:spPr>
          <a:xfrm>
            <a:off x="457200" y="4387453"/>
            <a:ext cx="514350" cy="483394"/>
          </a:xfrm>
          <a:prstGeom prst="rect">
            <a:avLst/>
          </a:prstGeom>
          <a:noFill/>
          <a:ln>
            <a:noFill/>
          </a:ln>
        </p:spPr>
      </p:pic>
      <p:pic>
        <p:nvPicPr>
          <p:cNvPr descr="A gray dot with the letter &quot;R&quot; inside that represents a resource in the web." id="960" name="Google Shape;960;p97" title="Resource"/>
          <p:cNvPicPr preferRelativeResize="0"/>
          <p:nvPr/>
        </p:nvPicPr>
        <p:blipFill rotWithShape="1">
          <a:blip r:embed="rId6">
            <a:alphaModFix/>
          </a:blip>
          <a:srcRect b="0" l="0" r="0" t="0"/>
          <a:stretch/>
        </p:blipFill>
        <p:spPr>
          <a:xfrm>
            <a:off x="8001000" y="1543650"/>
            <a:ext cx="685800" cy="685800"/>
          </a:xfrm>
          <a:prstGeom prst="rect">
            <a:avLst/>
          </a:prstGeom>
          <a:noFill/>
          <a:ln>
            <a:noFill/>
          </a:ln>
        </p:spPr>
      </p:pic>
      <p:pic>
        <p:nvPicPr>
          <p:cNvPr descr="A gray dot with the letter &quot;R&quot; inside that represents a resource in the web." id="961" name="Google Shape;961;p97" title="Resource"/>
          <p:cNvPicPr preferRelativeResize="0"/>
          <p:nvPr/>
        </p:nvPicPr>
        <p:blipFill rotWithShape="1">
          <a:blip r:embed="rId6">
            <a:alphaModFix/>
          </a:blip>
          <a:srcRect b="0" l="0" r="0" t="0"/>
          <a:stretch/>
        </p:blipFill>
        <p:spPr>
          <a:xfrm>
            <a:off x="8001000" y="858438"/>
            <a:ext cx="685800" cy="685800"/>
          </a:xfrm>
          <a:prstGeom prst="rect">
            <a:avLst/>
          </a:prstGeom>
          <a:noFill/>
          <a:ln>
            <a:noFill/>
          </a:ln>
        </p:spPr>
      </p:pic>
      <p:pic>
        <p:nvPicPr>
          <p:cNvPr descr="Timegate represented by a blue dot with the letter &quot;G&quot; within." id="962" name="Google Shape;962;p97" title="Timegate"/>
          <p:cNvPicPr preferRelativeResize="0"/>
          <p:nvPr/>
        </p:nvPicPr>
        <p:blipFill rotWithShape="1">
          <a:blip r:embed="rId3">
            <a:alphaModFix/>
          </a:blip>
          <a:srcRect b="0" l="0" r="0" t="0"/>
          <a:stretch/>
        </p:blipFill>
        <p:spPr>
          <a:xfrm>
            <a:off x="8001000" y="3012300"/>
            <a:ext cx="685800" cy="685800"/>
          </a:xfrm>
          <a:prstGeom prst="rect">
            <a:avLst/>
          </a:prstGeom>
          <a:noFill/>
          <a:ln>
            <a:noFill/>
          </a:ln>
        </p:spPr>
      </p:pic>
      <p:pic>
        <p:nvPicPr>
          <p:cNvPr descr="Memento, represented by a yellow dot with the letter &quot;M&quot; within." id="963" name="Google Shape;963;p97" title="Memento"/>
          <p:cNvPicPr preferRelativeResize="0"/>
          <p:nvPr/>
        </p:nvPicPr>
        <p:blipFill rotWithShape="1">
          <a:blip r:embed="rId7">
            <a:alphaModFix/>
          </a:blip>
          <a:srcRect b="0" l="0" r="0" t="0"/>
          <a:stretch/>
        </p:blipFill>
        <p:spPr>
          <a:xfrm>
            <a:off x="8001000" y="3600450"/>
            <a:ext cx="685800" cy="685800"/>
          </a:xfrm>
          <a:prstGeom prst="rect">
            <a:avLst/>
          </a:prstGeom>
          <a:noFill/>
          <a:ln>
            <a:noFill/>
          </a:ln>
        </p:spPr>
      </p:pic>
      <p:pic>
        <p:nvPicPr>
          <p:cNvPr descr="Memento, represented by a yellow dot with the letter &quot;M&quot; within." id="964" name="Google Shape;964;p97" title="Memento"/>
          <p:cNvPicPr preferRelativeResize="0"/>
          <p:nvPr/>
        </p:nvPicPr>
        <p:blipFill rotWithShape="1">
          <a:blip r:embed="rId7">
            <a:alphaModFix/>
          </a:blip>
          <a:srcRect b="0" l="0" r="0" t="0"/>
          <a:stretch/>
        </p:blipFill>
        <p:spPr>
          <a:xfrm>
            <a:off x="8001000" y="4286250"/>
            <a:ext cx="685800" cy="6858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8" name="Shape 968"/>
        <p:cNvGrpSpPr/>
        <p:nvPr/>
      </p:nvGrpSpPr>
      <p:grpSpPr>
        <a:xfrm>
          <a:off x="0" y="0"/>
          <a:ext cx="0" cy="0"/>
          <a:chOff x="0" y="0"/>
          <a:chExt cx="0" cy="0"/>
        </a:xfrm>
      </p:grpSpPr>
      <p:pic>
        <p:nvPicPr>
          <p:cNvPr id="969" name="Google Shape;969;p98"/>
          <p:cNvPicPr preferRelativeResize="0"/>
          <p:nvPr/>
        </p:nvPicPr>
        <p:blipFill rotWithShape="1">
          <a:blip r:embed="rId3">
            <a:alphaModFix/>
          </a:blip>
          <a:srcRect b="0" l="0" r="0" t="0"/>
          <a:stretch/>
        </p:blipFill>
        <p:spPr>
          <a:xfrm>
            <a:off x="8001000" y="2971800"/>
            <a:ext cx="685800" cy="685800"/>
          </a:xfrm>
          <a:prstGeom prst="rect">
            <a:avLst/>
          </a:prstGeom>
          <a:noFill/>
          <a:ln>
            <a:noFill/>
          </a:ln>
        </p:spPr>
      </p:pic>
      <p:sp>
        <p:nvSpPr>
          <p:cNvPr id="970" name="Google Shape;970;p98"/>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sp>
        <p:nvSpPr>
          <p:cNvPr id="971" name="Google Shape;971;p98"/>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pic>
        <p:nvPicPr>
          <p:cNvPr descr="firefox" id="972" name="Google Shape;972;p98"/>
          <p:cNvPicPr preferRelativeResize="0"/>
          <p:nvPr/>
        </p:nvPicPr>
        <p:blipFill rotWithShape="1">
          <a:blip r:embed="rId4">
            <a:alphaModFix/>
          </a:blip>
          <a:srcRect b="0" l="0" r="0" t="0"/>
          <a:stretch/>
        </p:blipFill>
        <p:spPr>
          <a:xfrm>
            <a:off x="457200" y="3073003"/>
            <a:ext cx="514350" cy="484584"/>
          </a:xfrm>
          <a:prstGeom prst="rect">
            <a:avLst/>
          </a:prstGeom>
          <a:noFill/>
          <a:ln>
            <a:noFill/>
          </a:ln>
        </p:spPr>
      </p:pic>
      <p:sp>
        <p:nvSpPr>
          <p:cNvPr id="973" name="Google Shape;973;p98"/>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74" name="Google Shape;974;p98"/>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975" name="Google Shape;975;p98"/>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976" name="Google Shape;976;p98"/>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977" name="Google Shape;977;p98"/>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78" name="Google Shape;978;p98"/>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979" name="Google Shape;979;p98"/>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80" name="Google Shape;980;p98"/>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81" name="Google Shape;981;p98"/>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982" name="Google Shape;982;p98"/>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983" name="Google Shape;983;p98"/>
          <p:cNvSpPr txBox="1"/>
          <p:nvPr/>
        </p:nvSpPr>
        <p:spPr>
          <a:xfrm>
            <a:off x="304800" y="297180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984" name="Google Shape;984;p98"/>
          <p:cNvSpPr txBox="1"/>
          <p:nvPr/>
        </p:nvSpPr>
        <p:spPr>
          <a:xfrm>
            <a:off x="1066800" y="1600200"/>
            <a:ext cx="6934200" cy="52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a:p>
            <a:pPr indent="0" lvl="0" marL="0" marR="0" rtl="0" algn="l">
              <a:lnSpc>
                <a:spcPct val="100000"/>
              </a:lnSpc>
              <a:spcBef>
                <a:spcPts val="0"/>
              </a:spcBef>
              <a:spcAft>
                <a:spcPts val="0"/>
              </a:spcAft>
              <a:buNone/>
            </a:pPr>
            <a:r>
              <a:t/>
            </a:r>
            <a:endParaRPr b="0" i="0" sz="2000" u="none">
              <a:solidFill>
                <a:srgbClr val="000000"/>
              </a:solidFill>
              <a:latin typeface="Courier New"/>
              <a:ea typeface="Courier New"/>
              <a:cs typeface="Courier New"/>
              <a:sym typeface="Courier New"/>
            </a:endParaRPr>
          </a:p>
        </p:txBody>
      </p:sp>
      <p:sp>
        <p:nvSpPr>
          <p:cNvPr id="985" name="Google Shape;985;p9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986" name="Google Shape;986;p98"/>
          <p:cNvPicPr preferRelativeResize="0"/>
          <p:nvPr/>
        </p:nvPicPr>
        <p:blipFill rotWithShape="1">
          <a:blip r:embed="rId5">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Logo for Mozilla Firefox." id="987" name="Google Shape;987;p98" title="Mozilla Firefox"/>
          <p:cNvPicPr preferRelativeResize="0"/>
          <p:nvPr/>
        </p:nvPicPr>
        <p:blipFill rotWithShape="1">
          <a:blip r:embed="rId4">
            <a:alphaModFix/>
          </a:blip>
          <a:srcRect b="0" l="0" r="0" t="0"/>
          <a:stretch/>
        </p:blipFill>
        <p:spPr>
          <a:xfrm>
            <a:off x="457200" y="1633390"/>
            <a:ext cx="514350" cy="483394"/>
          </a:xfrm>
          <a:prstGeom prst="rect">
            <a:avLst/>
          </a:prstGeom>
          <a:noFill/>
          <a:ln>
            <a:noFill/>
          </a:ln>
        </p:spPr>
      </p:pic>
      <p:pic>
        <p:nvPicPr>
          <p:cNvPr descr="Logo for Mozilla Firefox." id="988" name="Google Shape;988;p98" title="Mozilla Firefox"/>
          <p:cNvPicPr preferRelativeResize="0"/>
          <p:nvPr/>
        </p:nvPicPr>
        <p:blipFill rotWithShape="1">
          <a:blip r:embed="rId4">
            <a:alphaModFix/>
          </a:blip>
          <a:srcRect b="0" l="0" r="0" t="0"/>
          <a:stretch/>
        </p:blipFill>
        <p:spPr>
          <a:xfrm>
            <a:off x="457200" y="2308328"/>
            <a:ext cx="514350" cy="483394"/>
          </a:xfrm>
          <a:prstGeom prst="rect">
            <a:avLst/>
          </a:prstGeom>
          <a:noFill/>
          <a:ln>
            <a:noFill/>
          </a:ln>
        </p:spPr>
      </p:pic>
      <p:pic>
        <p:nvPicPr>
          <p:cNvPr descr="Logo for Mozilla Firefox." id="989" name="Google Shape;989;p98" title="Mozilla Firefox"/>
          <p:cNvPicPr preferRelativeResize="0"/>
          <p:nvPr/>
        </p:nvPicPr>
        <p:blipFill rotWithShape="1">
          <a:blip r:embed="rId4">
            <a:alphaModFix/>
          </a:blip>
          <a:srcRect b="0" l="0" r="0" t="0"/>
          <a:stretch/>
        </p:blipFill>
        <p:spPr>
          <a:xfrm>
            <a:off x="457200" y="958453"/>
            <a:ext cx="514350" cy="483394"/>
          </a:xfrm>
          <a:prstGeom prst="rect">
            <a:avLst/>
          </a:prstGeom>
          <a:noFill/>
          <a:ln>
            <a:noFill/>
          </a:ln>
        </p:spPr>
      </p:pic>
      <p:pic>
        <p:nvPicPr>
          <p:cNvPr descr="Logo for Mozilla Firefox." id="990" name="Google Shape;990;p98" title="Mozilla Firefox"/>
          <p:cNvPicPr preferRelativeResize="0"/>
          <p:nvPr/>
        </p:nvPicPr>
        <p:blipFill rotWithShape="1">
          <a:blip r:embed="rId4">
            <a:alphaModFix/>
          </a:blip>
          <a:srcRect b="0" l="0" r="0" t="0"/>
          <a:stretch/>
        </p:blipFill>
        <p:spPr>
          <a:xfrm>
            <a:off x="457200" y="3712053"/>
            <a:ext cx="514350" cy="483394"/>
          </a:xfrm>
          <a:prstGeom prst="rect">
            <a:avLst/>
          </a:prstGeom>
          <a:noFill/>
          <a:ln>
            <a:noFill/>
          </a:ln>
        </p:spPr>
      </p:pic>
      <p:pic>
        <p:nvPicPr>
          <p:cNvPr descr="Logo for Mozilla Firefox." id="991" name="Google Shape;991;p98" title="Mozilla Firefox"/>
          <p:cNvPicPr preferRelativeResize="0"/>
          <p:nvPr/>
        </p:nvPicPr>
        <p:blipFill rotWithShape="1">
          <a:blip r:embed="rId4">
            <a:alphaModFix/>
          </a:blip>
          <a:srcRect b="0" l="0" r="0" t="0"/>
          <a:stretch/>
        </p:blipFill>
        <p:spPr>
          <a:xfrm>
            <a:off x="457200" y="4349928"/>
            <a:ext cx="514350" cy="483394"/>
          </a:xfrm>
          <a:prstGeom prst="rect">
            <a:avLst/>
          </a:prstGeom>
          <a:noFill/>
          <a:ln>
            <a:noFill/>
          </a:ln>
        </p:spPr>
      </p:pic>
      <p:pic>
        <p:nvPicPr>
          <p:cNvPr descr="A gray dot with the letter &quot;R&quot; inside that represents a resource in the web." id="992" name="Google Shape;992;p98" title="Resource"/>
          <p:cNvPicPr preferRelativeResize="0"/>
          <p:nvPr/>
        </p:nvPicPr>
        <p:blipFill rotWithShape="1">
          <a:blip r:embed="rId6">
            <a:alphaModFix/>
          </a:blip>
          <a:srcRect b="0" l="0" r="0" t="0"/>
          <a:stretch/>
        </p:blipFill>
        <p:spPr>
          <a:xfrm>
            <a:off x="8001000" y="1600275"/>
            <a:ext cx="685800" cy="685800"/>
          </a:xfrm>
          <a:prstGeom prst="rect">
            <a:avLst/>
          </a:prstGeom>
          <a:noFill/>
          <a:ln>
            <a:noFill/>
          </a:ln>
        </p:spPr>
      </p:pic>
      <p:pic>
        <p:nvPicPr>
          <p:cNvPr descr="A gray dot with the letter &quot;R&quot; inside that represents a resource in the web." id="993" name="Google Shape;993;p98" title="Resource"/>
          <p:cNvPicPr preferRelativeResize="0"/>
          <p:nvPr/>
        </p:nvPicPr>
        <p:blipFill rotWithShape="1">
          <a:blip r:embed="rId6">
            <a:alphaModFix/>
          </a:blip>
          <a:srcRect b="0" l="0" r="0" t="0"/>
          <a:stretch/>
        </p:blipFill>
        <p:spPr>
          <a:xfrm>
            <a:off x="8001000" y="914400"/>
            <a:ext cx="685800" cy="685800"/>
          </a:xfrm>
          <a:prstGeom prst="rect">
            <a:avLst/>
          </a:prstGeom>
          <a:noFill/>
          <a:ln>
            <a:noFill/>
          </a:ln>
        </p:spPr>
      </p:pic>
      <p:pic>
        <p:nvPicPr>
          <p:cNvPr descr="Timegate represented by a blue dot with the letter &quot;G&quot; within." id="994" name="Google Shape;994;p98" title="Timegate"/>
          <p:cNvPicPr preferRelativeResize="0"/>
          <p:nvPr/>
        </p:nvPicPr>
        <p:blipFill rotWithShape="1">
          <a:blip r:embed="rId3">
            <a:alphaModFix/>
          </a:blip>
          <a:srcRect b="0" l="0" r="0" t="0"/>
          <a:stretch/>
        </p:blipFill>
        <p:spPr>
          <a:xfrm>
            <a:off x="8001000" y="2228850"/>
            <a:ext cx="685800" cy="685800"/>
          </a:xfrm>
          <a:prstGeom prst="rect">
            <a:avLst/>
          </a:prstGeom>
          <a:noFill/>
          <a:ln>
            <a:noFill/>
          </a:ln>
        </p:spPr>
      </p:pic>
      <p:pic>
        <p:nvPicPr>
          <p:cNvPr descr="Memento, represented by a yellow dot with the letter &quot;M&quot; within." id="995" name="Google Shape;995;p98" title="Memento"/>
          <p:cNvPicPr preferRelativeResize="0"/>
          <p:nvPr/>
        </p:nvPicPr>
        <p:blipFill rotWithShape="1">
          <a:blip r:embed="rId7">
            <a:alphaModFix/>
          </a:blip>
          <a:srcRect b="0" l="0" r="0" t="0"/>
          <a:stretch/>
        </p:blipFill>
        <p:spPr>
          <a:xfrm>
            <a:off x="8001000" y="3600450"/>
            <a:ext cx="685800" cy="685800"/>
          </a:xfrm>
          <a:prstGeom prst="rect">
            <a:avLst/>
          </a:prstGeom>
          <a:noFill/>
          <a:ln>
            <a:noFill/>
          </a:ln>
        </p:spPr>
      </p:pic>
      <p:pic>
        <p:nvPicPr>
          <p:cNvPr descr="Memento, represented by a yellow dot with the letter &quot;M&quot; within." id="996" name="Google Shape;996;p98" title="Memento"/>
          <p:cNvPicPr preferRelativeResize="0"/>
          <p:nvPr/>
        </p:nvPicPr>
        <p:blipFill rotWithShape="1">
          <a:blip r:embed="rId7">
            <a:alphaModFix/>
          </a:blip>
          <a:srcRect b="0" l="0" r="0" t="0"/>
          <a:stretch/>
        </p:blipFill>
        <p:spPr>
          <a:xfrm>
            <a:off x="8001000" y="4286400"/>
            <a:ext cx="685800" cy="685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0" name="Shape 1000"/>
        <p:cNvGrpSpPr/>
        <p:nvPr/>
      </p:nvGrpSpPr>
      <p:grpSpPr>
        <a:xfrm>
          <a:off x="0" y="0"/>
          <a:ext cx="0" cy="0"/>
          <a:chOff x="0" y="0"/>
          <a:chExt cx="0" cy="0"/>
        </a:xfrm>
      </p:grpSpPr>
      <p:pic>
        <p:nvPicPr>
          <p:cNvPr id="1001" name="Google Shape;1001;p99"/>
          <p:cNvPicPr preferRelativeResize="0"/>
          <p:nvPr/>
        </p:nvPicPr>
        <p:blipFill rotWithShape="1">
          <a:blip r:embed="rId3">
            <a:alphaModFix/>
          </a:blip>
          <a:srcRect b="0" l="0" r="0" t="0"/>
          <a:stretch/>
        </p:blipFill>
        <p:spPr>
          <a:xfrm>
            <a:off x="8001000" y="3600450"/>
            <a:ext cx="685800" cy="685800"/>
          </a:xfrm>
          <a:prstGeom prst="rect">
            <a:avLst/>
          </a:prstGeom>
          <a:noFill/>
          <a:ln>
            <a:noFill/>
          </a:ln>
        </p:spPr>
      </p:pic>
      <p:sp>
        <p:nvSpPr>
          <p:cNvPr id="1002" name="Google Shape;1002;p99"/>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sp>
        <p:nvSpPr>
          <p:cNvPr id="1003" name="Google Shape;1003;p99"/>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sp>
        <p:nvSpPr>
          <p:cNvPr id="1004" name="Google Shape;1004;p99"/>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pic>
        <p:nvPicPr>
          <p:cNvPr descr="firefox" id="1005" name="Google Shape;1005;p99"/>
          <p:cNvPicPr preferRelativeResize="0"/>
          <p:nvPr/>
        </p:nvPicPr>
        <p:blipFill rotWithShape="1">
          <a:blip r:embed="rId4">
            <a:alphaModFix/>
          </a:blip>
          <a:srcRect b="0" l="0" r="0" t="0"/>
          <a:stretch/>
        </p:blipFill>
        <p:spPr>
          <a:xfrm>
            <a:off x="457200" y="3701653"/>
            <a:ext cx="514350" cy="484584"/>
          </a:xfrm>
          <a:prstGeom prst="rect">
            <a:avLst/>
          </a:prstGeom>
          <a:noFill/>
          <a:ln>
            <a:noFill/>
          </a:ln>
        </p:spPr>
      </p:pic>
      <p:sp>
        <p:nvSpPr>
          <p:cNvPr id="1006" name="Google Shape;1006;p99"/>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1007" name="Google Shape;1007;p99"/>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1008" name="Google Shape;1008;p99"/>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1009" name="Google Shape;1009;p99"/>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1010" name="Google Shape;1010;p99"/>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1011" name="Google Shape;1011;p99"/>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12" name="Google Shape;1012;p99"/>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13" name="Google Shape;1013;p99"/>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14" name="Google Shape;1014;p99"/>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1015" name="Google Shape;1015;p99"/>
          <p:cNvSpPr txBox="1"/>
          <p:nvPr/>
        </p:nvSpPr>
        <p:spPr>
          <a:xfrm>
            <a:off x="304800" y="360045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016" name="Google Shape;1016;p99"/>
          <p:cNvSpPr txBox="1"/>
          <p:nvPr/>
        </p:nvSpPr>
        <p:spPr>
          <a:xfrm>
            <a:off x="1066800" y="16002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p:txBody>
      </p:sp>
      <p:sp>
        <p:nvSpPr>
          <p:cNvPr id="1017" name="Google Shape;1017;p9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018" name="Google Shape;1018;p99"/>
          <p:cNvPicPr preferRelativeResize="0"/>
          <p:nvPr/>
        </p:nvPicPr>
        <p:blipFill rotWithShape="1">
          <a:blip r:embed="rId5">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Logo for Mozilla Firefox." id="1019" name="Google Shape;1019;p99" title="Mozilla Firefox"/>
          <p:cNvPicPr preferRelativeResize="0"/>
          <p:nvPr/>
        </p:nvPicPr>
        <p:blipFill rotWithShape="1">
          <a:blip r:embed="rId4">
            <a:alphaModFix/>
          </a:blip>
          <a:srcRect b="0" l="0" r="0" t="0"/>
          <a:stretch/>
        </p:blipFill>
        <p:spPr>
          <a:xfrm>
            <a:off x="457200" y="1658990"/>
            <a:ext cx="514350" cy="483394"/>
          </a:xfrm>
          <a:prstGeom prst="rect">
            <a:avLst/>
          </a:prstGeom>
          <a:noFill/>
          <a:ln>
            <a:noFill/>
          </a:ln>
        </p:spPr>
      </p:pic>
      <p:pic>
        <p:nvPicPr>
          <p:cNvPr descr="Logo for Mozilla Firefox." id="1020" name="Google Shape;1020;p99" title="Mozilla Firefox"/>
          <p:cNvPicPr preferRelativeResize="0"/>
          <p:nvPr/>
        </p:nvPicPr>
        <p:blipFill rotWithShape="1">
          <a:blip r:embed="rId4">
            <a:alphaModFix/>
          </a:blip>
          <a:srcRect b="0" l="0" r="0" t="0"/>
          <a:stretch/>
        </p:blipFill>
        <p:spPr>
          <a:xfrm>
            <a:off x="457200" y="4387453"/>
            <a:ext cx="514350" cy="483394"/>
          </a:xfrm>
          <a:prstGeom prst="rect">
            <a:avLst/>
          </a:prstGeom>
          <a:noFill/>
          <a:ln>
            <a:noFill/>
          </a:ln>
        </p:spPr>
      </p:pic>
      <p:pic>
        <p:nvPicPr>
          <p:cNvPr descr="Logo for Mozilla Firefox." id="1021" name="Google Shape;1021;p99" title="Mozilla Firefox"/>
          <p:cNvPicPr preferRelativeResize="0"/>
          <p:nvPr/>
        </p:nvPicPr>
        <p:blipFill rotWithShape="1">
          <a:blip r:embed="rId4">
            <a:alphaModFix/>
          </a:blip>
          <a:srcRect b="0" l="0" r="0" t="0"/>
          <a:stretch/>
        </p:blipFill>
        <p:spPr>
          <a:xfrm>
            <a:off x="457200" y="959053"/>
            <a:ext cx="514350" cy="483394"/>
          </a:xfrm>
          <a:prstGeom prst="rect">
            <a:avLst/>
          </a:prstGeom>
          <a:noFill/>
          <a:ln>
            <a:noFill/>
          </a:ln>
        </p:spPr>
      </p:pic>
      <p:pic>
        <p:nvPicPr>
          <p:cNvPr descr="Logo for Mozilla Firefox." id="1022" name="Google Shape;1022;p99" title="Mozilla Firefox"/>
          <p:cNvPicPr preferRelativeResize="0"/>
          <p:nvPr/>
        </p:nvPicPr>
        <p:blipFill rotWithShape="1">
          <a:blip r:embed="rId4">
            <a:alphaModFix/>
          </a:blip>
          <a:srcRect b="0" l="0" r="0" t="0"/>
          <a:stretch/>
        </p:blipFill>
        <p:spPr>
          <a:xfrm>
            <a:off x="457200" y="2358928"/>
            <a:ext cx="514350" cy="483394"/>
          </a:xfrm>
          <a:prstGeom prst="rect">
            <a:avLst/>
          </a:prstGeom>
          <a:noFill/>
          <a:ln>
            <a:noFill/>
          </a:ln>
        </p:spPr>
      </p:pic>
      <p:pic>
        <p:nvPicPr>
          <p:cNvPr descr="Logo for Mozilla Firefox." id="1023" name="Google Shape;1023;p99" title="Mozilla Firefox"/>
          <p:cNvPicPr preferRelativeResize="0"/>
          <p:nvPr/>
        </p:nvPicPr>
        <p:blipFill rotWithShape="1">
          <a:blip r:embed="rId4">
            <a:alphaModFix/>
          </a:blip>
          <a:srcRect b="0" l="0" r="0" t="0"/>
          <a:stretch/>
        </p:blipFill>
        <p:spPr>
          <a:xfrm>
            <a:off x="457200" y="3073003"/>
            <a:ext cx="514350" cy="483394"/>
          </a:xfrm>
          <a:prstGeom prst="rect">
            <a:avLst/>
          </a:prstGeom>
          <a:noFill/>
          <a:ln>
            <a:noFill/>
          </a:ln>
        </p:spPr>
      </p:pic>
      <p:pic>
        <p:nvPicPr>
          <p:cNvPr descr="A gray dot with the letter &quot;R&quot; inside that represents a resource in the web." id="1024" name="Google Shape;1024;p99" title="Resource"/>
          <p:cNvPicPr preferRelativeResize="0"/>
          <p:nvPr/>
        </p:nvPicPr>
        <p:blipFill rotWithShape="1">
          <a:blip r:embed="rId6">
            <a:alphaModFix/>
          </a:blip>
          <a:srcRect b="0" l="0" r="0" t="0"/>
          <a:stretch/>
        </p:blipFill>
        <p:spPr>
          <a:xfrm>
            <a:off x="8001000" y="1543650"/>
            <a:ext cx="685800" cy="685800"/>
          </a:xfrm>
          <a:prstGeom prst="rect">
            <a:avLst/>
          </a:prstGeom>
          <a:noFill/>
          <a:ln>
            <a:noFill/>
          </a:ln>
        </p:spPr>
      </p:pic>
      <p:pic>
        <p:nvPicPr>
          <p:cNvPr descr="A gray dot with the letter &quot;R&quot; inside that represents a resource in the web." id="1025" name="Google Shape;1025;p99" title="Resource"/>
          <p:cNvPicPr preferRelativeResize="0"/>
          <p:nvPr/>
        </p:nvPicPr>
        <p:blipFill rotWithShape="1">
          <a:blip r:embed="rId6">
            <a:alphaModFix/>
          </a:blip>
          <a:srcRect b="0" l="0" r="0" t="0"/>
          <a:stretch/>
        </p:blipFill>
        <p:spPr>
          <a:xfrm>
            <a:off x="8001000" y="857250"/>
            <a:ext cx="685800" cy="685800"/>
          </a:xfrm>
          <a:prstGeom prst="rect">
            <a:avLst/>
          </a:prstGeom>
          <a:noFill/>
          <a:ln>
            <a:noFill/>
          </a:ln>
        </p:spPr>
      </p:pic>
      <p:pic>
        <p:nvPicPr>
          <p:cNvPr descr="Timegate represented by a blue dot with the letter &quot;G&quot; within." id="1026" name="Google Shape;1026;p99" title="Timegate"/>
          <p:cNvPicPr preferRelativeResize="0"/>
          <p:nvPr/>
        </p:nvPicPr>
        <p:blipFill rotWithShape="1">
          <a:blip r:embed="rId7">
            <a:alphaModFix/>
          </a:blip>
          <a:srcRect b="0" l="0" r="0" t="0"/>
          <a:stretch/>
        </p:blipFill>
        <p:spPr>
          <a:xfrm>
            <a:off x="8001000" y="2228850"/>
            <a:ext cx="685800" cy="685800"/>
          </a:xfrm>
          <a:prstGeom prst="rect">
            <a:avLst/>
          </a:prstGeom>
          <a:noFill/>
          <a:ln>
            <a:noFill/>
          </a:ln>
        </p:spPr>
      </p:pic>
      <p:pic>
        <p:nvPicPr>
          <p:cNvPr descr="Timegate represented by a blue dot with the letter &quot;G&quot; within." id="1027" name="Google Shape;1027;p99" title="Timegate"/>
          <p:cNvPicPr preferRelativeResize="0"/>
          <p:nvPr/>
        </p:nvPicPr>
        <p:blipFill rotWithShape="1">
          <a:blip r:embed="rId7">
            <a:alphaModFix/>
          </a:blip>
          <a:srcRect b="0" l="0" r="0" t="0"/>
          <a:stretch/>
        </p:blipFill>
        <p:spPr>
          <a:xfrm>
            <a:off x="8001000" y="2863450"/>
            <a:ext cx="685800" cy="685800"/>
          </a:xfrm>
          <a:prstGeom prst="rect">
            <a:avLst/>
          </a:prstGeom>
          <a:noFill/>
          <a:ln>
            <a:noFill/>
          </a:ln>
        </p:spPr>
      </p:pic>
      <p:pic>
        <p:nvPicPr>
          <p:cNvPr descr="Memento, represented by a yellow dot with the letter &quot;M&quot; within." id="1028" name="Google Shape;1028;p99" title="Memento"/>
          <p:cNvPicPr preferRelativeResize="0"/>
          <p:nvPr/>
        </p:nvPicPr>
        <p:blipFill rotWithShape="1">
          <a:blip r:embed="rId3">
            <a:alphaModFix/>
          </a:blip>
          <a:srcRect b="0" l="0" r="0" t="0"/>
          <a:stretch/>
        </p:blipFill>
        <p:spPr>
          <a:xfrm>
            <a:off x="8001000" y="4280150"/>
            <a:ext cx="685800" cy="6858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2" name="Shape 1032"/>
        <p:cNvGrpSpPr/>
        <p:nvPr/>
      </p:nvGrpSpPr>
      <p:grpSpPr>
        <a:xfrm>
          <a:off x="0" y="0"/>
          <a:ext cx="0" cy="0"/>
          <a:chOff x="0" y="0"/>
          <a:chExt cx="0" cy="0"/>
        </a:xfrm>
      </p:grpSpPr>
      <p:pic>
        <p:nvPicPr>
          <p:cNvPr id="1033" name="Google Shape;1033;p100"/>
          <p:cNvPicPr preferRelativeResize="0"/>
          <p:nvPr/>
        </p:nvPicPr>
        <p:blipFill rotWithShape="1">
          <a:blip r:embed="rId3">
            <a:alphaModFix/>
          </a:blip>
          <a:srcRect b="0" l="0" r="0" t="0"/>
          <a:stretch/>
        </p:blipFill>
        <p:spPr>
          <a:xfrm>
            <a:off x="8001000" y="4286250"/>
            <a:ext cx="685800" cy="685800"/>
          </a:xfrm>
          <a:prstGeom prst="rect">
            <a:avLst/>
          </a:prstGeom>
          <a:noFill/>
          <a:ln>
            <a:noFill/>
          </a:ln>
        </p:spPr>
      </p:pic>
      <p:sp>
        <p:nvSpPr>
          <p:cNvPr id="1034" name="Google Shape;1034;p100"/>
          <p:cNvSpPr txBox="1"/>
          <p:nvPr>
            <p:ph idx="4294967295" type="title"/>
          </p:nvPr>
        </p:nvSpPr>
        <p:spPr>
          <a:xfrm>
            <a:off x="838200" y="57150"/>
            <a:ext cx="7772400" cy="857400"/>
          </a:xfrm>
          <a:prstGeom prst="rect">
            <a:avLst/>
          </a:prstGeom>
          <a:noFill/>
          <a:ln>
            <a:noFill/>
          </a:ln>
        </p:spPr>
        <p:txBody>
          <a:bodyPr anchorCtr="0" anchor="ctr" bIns="27425" lIns="91425" spcFirstLastPara="1" rIns="91425" wrap="square" tIns="27425">
            <a:noAutofit/>
          </a:bodyPr>
          <a:lstStyle/>
          <a:p>
            <a:pPr indent="0" lvl="0" marL="0" marR="0" rtl="0" algn="ctr">
              <a:lnSpc>
                <a:spcPct val="10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Memento HTTP Flow</a:t>
            </a:r>
            <a:endParaRPr/>
          </a:p>
        </p:txBody>
      </p:sp>
      <p:sp>
        <p:nvSpPr>
          <p:cNvPr id="1035" name="Google Shape;1035;p100"/>
          <p:cNvSpPr txBox="1"/>
          <p:nvPr/>
        </p:nvSpPr>
        <p:spPr>
          <a:xfrm>
            <a:off x="1295400" y="9144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HEAD R, Accept-Datetime</a:t>
            </a:r>
            <a:endParaRPr/>
          </a:p>
        </p:txBody>
      </p:sp>
      <p:sp>
        <p:nvSpPr>
          <p:cNvPr id="1036" name="Google Shape;1036;p100"/>
          <p:cNvSpPr txBox="1"/>
          <p:nvPr/>
        </p:nvSpPr>
        <p:spPr>
          <a:xfrm>
            <a:off x="1295400" y="301228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302</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M, Vary,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pic>
        <p:nvPicPr>
          <p:cNvPr descr="firefox" id="1037" name="Google Shape;1037;p100"/>
          <p:cNvPicPr preferRelativeResize="0"/>
          <p:nvPr/>
        </p:nvPicPr>
        <p:blipFill rotWithShape="1">
          <a:blip r:embed="rId4">
            <a:alphaModFix/>
          </a:blip>
          <a:srcRect b="0" l="0" r="0" t="0"/>
          <a:stretch/>
        </p:blipFill>
        <p:spPr>
          <a:xfrm>
            <a:off x="457200" y="4387453"/>
            <a:ext cx="514350" cy="484584"/>
          </a:xfrm>
          <a:prstGeom prst="rect">
            <a:avLst/>
          </a:prstGeom>
          <a:noFill/>
          <a:ln>
            <a:noFill/>
          </a:ln>
        </p:spPr>
      </p:pic>
      <p:sp>
        <p:nvSpPr>
          <p:cNvPr id="1038" name="Google Shape;1038;p100"/>
          <p:cNvSpPr txBox="1"/>
          <p:nvPr/>
        </p:nvSpPr>
        <p:spPr>
          <a:xfrm>
            <a:off x="1143000" y="43434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Memento-Datetime,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R,B,M</a:t>
            </a:r>
            <a:endParaRPr/>
          </a:p>
        </p:txBody>
      </p:sp>
      <p:sp>
        <p:nvSpPr>
          <p:cNvPr id="1039" name="Google Shape;1039;p100"/>
          <p:cNvSpPr txBox="1"/>
          <p:nvPr/>
        </p:nvSpPr>
        <p:spPr>
          <a:xfrm>
            <a:off x="1295400" y="2286000"/>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G, Accept-Datetime</a:t>
            </a:r>
            <a:endParaRPr/>
          </a:p>
        </p:txBody>
      </p:sp>
      <p:sp>
        <p:nvSpPr>
          <p:cNvPr id="1040" name="Google Shape;1040;p100"/>
          <p:cNvSpPr txBox="1"/>
          <p:nvPr/>
        </p:nvSpPr>
        <p:spPr>
          <a:xfrm>
            <a:off x="1295400" y="3640931"/>
            <a:ext cx="6553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GET M, Accept-Datetime</a:t>
            </a:r>
            <a:endParaRPr/>
          </a:p>
        </p:txBody>
      </p:sp>
      <p:cxnSp>
        <p:nvCxnSpPr>
          <p:cNvPr id="1041" name="Google Shape;1041;p100"/>
          <p:cNvCxnSpPr/>
          <p:nvPr/>
        </p:nvCxnSpPr>
        <p:spPr>
          <a:xfrm>
            <a:off x="1143000" y="120015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1042" name="Google Shape;1042;p100"/>
          <p:cNvCxnSpPr/>
          <p:nvPr/>
        </p:nvCxnSpPr>
        <p:spPr>
          <a:xfrm rot="10800000">
            <a:off x="1143000" y="1885940"/>
            <a:ext cx="6858000" cy="1200"/>
          </a:xfrm>
          <a:prstGeom prst="straightConnector1">
            <a:avLst/>
          </a:prstGeom>
          <a:noFill/>
          <a:ln cap="flat" cmpd="sng" w="9525">
            <a:solidFill>
              <a:schemeClr val="dk1"/>
            </a:solidFill>
            <a:prstDash val="solid"/>
            <a:miter lim="800000"/>
            <a:headEnd len="sm" w="sm" type="none"/>
            <a:tailEnd len="med" w="med" type="stealth"/>
          </a:ln>
        </p:spPr>
      </p:cxnSp>
      <p:cxnSp>
        <p:nvCxnSpPr>
          <p:cNvPr id="1043" name="Google Shape;1043;p100"/>
          <p:cNvCxnSpPr/>
          <p:nvPr/>
        </p:nvCxnSpPr>
        <p:spPr>
          <a:xfrm>
            <a:off x="1143000" y="25717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44" name="Google Shape;1044;p100"/>
          <p:cNvCxnSpPr/>
          <p:nvPr/>
        </p:nvCxnSpPr>
        <p:spPr>
          <a:xfrm rot="10800000">
            <a:off x="1143000" y="331470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45" name="Google Shape;1045;p100"/>
          <p:cNvCxnSpPr/>
          <p:nvPr/>
        </p:nvCxnSpPr>
        <p:spPr>
          <a:xfrm>
            <a:off x="1143000" y="3943350"/>
            <a:ext cx="6858000" cy="0"/>
          </a:xfrm>
          <a:prstGeom prst="straightConnector1">
            <a:avLst/>
          </a:prstGeom>
          <a:noFill/>
          <a:ln cap="flat" cmpd="sng" w="9525">
            <a:solidFill>
              <a:schemeClr val="dk1"/>
            </a:solidFill>
            <a:prstDash val="solid"/>
            <a:miter lim="800000"/>
            <a:headEnd len="sm" w="sm" type="none"/>
            <a:tailEnd len="med" w="med" type="stealth"/>
          </a:ln>
        </p:spPr>
      </p:cxnSp>
      <p:cxnSp>
        <p:nvCxnSpPr>
          <p:cNvPr id="1046" name="Google Shape;1046;p100"/>
          <p:cNvCxnSpPr/>
          <p:nvPr/>
        </p:nvCxnSpPr>
        <p:spPr>
          <a:xfrm rot="10800000">
            <a:off x="1143000" y="4629150"/>
            <a:ext cx="6858000" cy="0"/>
          </a:xfrm>
          <a:prstGeom prst="straightConnector1">
            <a:avLst/>
          </a:prstGeom>
          <a:noFill/>
          <a:ln cap="flat" cmpd="sng" w="9525">
            <a:solidFill>
              <a:schemeClr val="dk1"/>
            </a:solidFill>
            <a:prstDash val="solid"/>
            <a:miter lim="800000"/>
            <a:headEnd len="sm" w="sm" type="none"/>
            <a:tailEnd len="med" w="med" type="stealth"/>
          </a:ln>
        </p:spPr>
      </p:cxnSp>
      <p:sp>
        <p:nvSpPr>
          <p:cNvPr id="1047" name="Google Shape;1047;p100"/>
          <p:cNvSpPr txBox="1"/>
          <p:nvPr/>
        </p:nvSpPr>
        <p:spPr>
          <a:xfrm>
            <a:off x="304800" y="4286250"/>
            <a:ext cx="8610600" cy="6285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048" name="Google Shape;1048;p100"/>
          <p:cNvSpPr txBox="1"/>
          <p:nvPr/>
        </p:nvSpPr>
        <p:spPr>
          <a:xfrm>
            <a:off x="1066800" y="1600200"/>
            <a:ext cx="6934200" cy="29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Courier New"/>
              <a:buNone/>
            </a:pPr>
            <a:r>
              <a:rPr b="0" i="0" lang="en-US" sz="2000" u="none">
                <a:solidFill>
                  <a:srgbClr val="000000"/>
                </a:solidFill>
                <a:latin typeface="Courier New"/>
                <a:ea typeface="Courier New"/>
                <a:cs typeface="Courier New"/>
                <a:sym typeface="Courier New"/>
              </a:rPr>
              <a:t>200, Link</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Courier New"/>
                <a:ea typeface="Courier New"/>
                <a:cs typeface="Courier New"/>
                <a:sym typeface="Courier New"/>
              </a:rPr>
              <a:t>G</a:t>
            </a:r>
            <a:endParaRPr/>
          </a:p>
        </p:txBody>
      </p:sp>
      <p:sp>
        <p:nvSpPr>
          <p:cNvPr id="1049" name="Google Shape;1049;p10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050" name="Google Shape;1050;p100"/>
          <p:cNvPicPr preferRelativeResize="0"/>
          <p:nvPr/>
        </p:nvPicPr>
        <p:blipFill rotWithShape="1">
          <a:blip r:embed="rId5">
            <a:alphaModFix/>
          </a:blip>
          <a:srcRect b="13119" l="12436" r="12375" t="0"/>
          <a:stretch/>
        </p:blipFill>
        <p:spPr>
          <a:xfrm>
            <a:off x="7110811" y="0"/>
            <a:ext cx="2033188" cy="760800"/>
          </a:xfrm>
          <a:prstGeom prst="rect">
            <a:avLst/>
          </a:prstGeom>
          <a:noFill/>
          <a:ln cap="flat" cmpd="sng" w="9525">
            <a:solidFill>
              <a:srgbClr val="000000"/>
            </a:solidFill>
            <a:prstDash val="solid"/>
            <a:round/>
            <a:headEnd len="sm" w="sm" type="none"/>
            <a:tailEnd len="sm" w="sm" type="none"/>
          </a:ln>
        </p:spPr>
      </p:pic>
      <p:pic>
        <p:nvPicPr>
          <p:cNvPr descr="Logo for Mozilla Firefox." id="1051" name="Google Shape;1051;p100" title="Mozilla Firefox"/>
          <p:cNvPicPr preferRelativeResize="0"/>
          <p:nvPr/>
        </p:nvPicPr>
        <p:blipFill rotWithShape="1">
          <a:blip r:embed="rId4">
            <a:alphaModFix/>
          </a:blip>
          <a:srcRect b="0" l="0" r="0" t="0"/>
          <a:stretch/>
        </p:blipFill>
        <p:spPr>
          <a:xfrm>
            <a:off x="457200" y="959053"/>
            <a:ext cx="514350" cy="483394"/>
          </a:xfrm>
          <a:prstGeom prst="rect">
            <a:avLst/>
          </a:prstGeom>
          <a:noFill/>
          <a:ln>
            <a:noFill/>
          </a:ln>
        </p:spPr>
      </p:pic>
      <p:pic>
        <p:nvPicPr>
          <p:cNvPr descr="Logo for Mozilla Firefox." id="1052" name="Google Shape;1052;p100" title="Mozilla Firefox"/>
          <p:cNvPicPr preferRelativeResize="0"/>
          <p:nvPr/>
        </p:nvPicPr>
        <p:blipFill rotWithShape="1">
          <a:blip r:embed="rId4">
            <a:alphaModFix/>
          </a:blip>
          <a:srcRect b="0" l="0" r="0" t="0"/>
          <a:stretch/>
        </p:blipFill>
        <p:spPr>
          <a:xfrm>
            <a:off x="457200" y="1644703"/>
            <a:ext cx="514350" cy="483394"/>
          </a:xfrm>
          <a:prstGeom prst="rect">
            <a:avLst/>
          </a:prstGeom>
          <a:noFill/>
          <a:ln>
            <a:noFill/>
          </a:ln>
        </p:spPr>
      </p:pic>
      <p:pic>
        <p:nvPicPr>
          <p:cNvPr descr="Logo for Mozilla Firefox." id="1053" name="Google Shape;1053;p100" title="Mozilla Firefox"/>
          <p:cNvPicPr preferRelativeResize="0"/>
          <p:nvPr/>
        </p:nvPicPr>
        <p:blipFill rotWithShape="1">
          <a:blip r:embed="rId4">
            <a:alphaModFix/>
          </a:blip>
          <a:srcRect b="0" l="0" r="0" t="0"/>
          <a:stretch/>
        </p:blipFill>
        <p:spPr>
          <a:xfrm>
            <a:off x="457200" y="2330353"/>
            <a:ext cx="514350" cy="483394"/>
          </a:xfrm>
          <a:prstGeom prst="rect">
            <a:avLst/>
          </a:prstGeom>
          <a:noFill/>
          <a:ln>
            <a:noFill/>
          </a:ln>
        </p:spPr>
      </p:pic>
      <p:pic>
        <p:nvPicPr>
          <p:cNvPr descr="Logo for Mozilla Firefox." id="1054" name="Google Shape;1054;p100" title="Mozilla Firefox"/>
          <p:cNvPicPr preferRelativeResize="0"/>
          <p:nvPr/>
        </p:nvPicPr>
        <p:blipFill rotWithShape="1">
          <a:blip r:embed="rId4">
            <a:alphaModFix/>
          </a:blip>
          <a:srcRect b="0" l="0" r="0" t="0"/>
          <a:stretch/>
        </p:blipFill>
        <p:spPr>
          <a:xfrm>
            <a:off x="457200" y="3092353"/>
            <a:ext cx="514350" cy="483394"/>
          </a:xfrm>
          <a:prstGeom prst="rect">
            <a:avLst/>
          </a:prstGeom>
          <a:noFill/>
          <a:ln>
            <a:noFill/>
          </a:ln>
        </p:spPr>
      </p:pic>
      <p:pic>
        <p:nvPicPr>
          <p:cNvPr descr="Logo for Mozilla Firefox." id="1055" name="Google Shape;1055;p100" title="Mozilla Firefox"/>
          <p:cNvPicPr preferRelativeResize="0"/>
          <p:nvPr/>
        </p:nvPicPr>
        <p:blipFill rotWithShape="1">
          <a:blip r:embed="rId4">
            <a:alphaModFix/>
          </a:blip>
          <a:srcRect b="0" l="0" r="0" t="0"/>
          <a:stretch/>
        </p:blipFill>
        <p:spPr>
          <a:xfrm>
            <a:off x="457200" y="3701653"/>
            <a:ext cx="514350" cy="483394"/>
          </a:xfrm>
          <a:prstGeom prst="rect">
            <a:avLst/>
          </a:prstGeom>
          <a:noFill/>
          <a:ln>
            <a:noFill/>
          </a:ln>
        </p:spPr>
      </p:pic>
      <p:pic>
        <p:nvPicPr>
          <p:cNvPr descr="A gray dot with the letter &quot;R&quot; inside that represents a resource in the web." id="1056" name="Google Shape;1056;p100" title="Resource"/>
          <p:cNvPicPr preferRelativeResize="0"/>
          <p:nvPr/>
        </p:nvPicPr>
        <p:blipFill rotWithShape="1">
          <a:blip r:embed="rId6">
            <a:alphaModFix/>
          </a:blip>
          <a:srcRect b="0" l="0" r="0" t="0"/>
          <a:stretch/>
        </p:blipFill>
        <p:spPr>
          <a:xfrm>
            <a:off x="8001000" y="1543650"/>
            <a:ext cx="685800" cy="685800"/>
          </a:xfrm>
          <a:prstGeom prst="rect">
            <a:avLst/>
          </a:prstGeom>
          <a:noFill/>
          <a:ln>
            <a:noFill/>
          </a:ln>
        </p:spPr>
      </p:pic>
      <p:pic>
        <p:nvPicPr>
          <p:cNvPr descr="A gray dot with the letter &quot;R&quot; inside that represents a resource in the web." id="1057" name="Google Shape;1057;p100" title="Resource"/>
          <p:cNvPicPr preferRelativeResize="0"/>
          <p:nvPr/>
        </p:nvPicPr>
        <p:blipFill rotWithShape="1">
          <a:blip r:embed="rId6">
            <a:alphaModFix/>
          </a:blip>
          <a:srcRect b="0" l="0" r="0" t="0"/>
          <a:stretch/>
        </p:blipFill>
        <p:spPr>
          <a:xfrm>
            <a:off x="8001000" y="914400"/>
            <a:ext cx="685800" cy="685800"/>
          </a:xfrm>
          <a:prstGeom prst="rect">
            <a:avLst/>
          </a:prstGeom>
          <a:noFill/>
          <a:ln>
            <a:noFill/>
          </a:ln>
        </p:spPr>
      </p:pic>
      <p:pic>
        <p:nvPicPr>
          <p:cNvPr descr="Timegate represented by a blue dot with the letter &quot;G&quot; within." id="1058" name="Google Shape;1058;p100" title="Timegate"/>
          <p:cNvPicPr preferRelativeResize="0"/>
          <p:nvPr/>
        </p:nvPicPr>
        <p:blipFill rotWithShape="1">
          <a:blip r:embed="rId7">
            <a:alphaModFix/>
          </a:blip>
          <a:srcRect b="0" l="0" r="0" t="0"/>
          <a:stretch/>
        </p:blipFill>
        <p:spPr>
          <a:xfrm>
            <a:off x="8001000" y="2228850"/>
            <a:ext cx="685800" cy="685800"/>
          </a:xfrm>
          <a:prstGeom prst="rect">
            <a:avLst/>
          </a:prstGeom>
          <a:noFill/>
          <a:ln>
            <a:noFill/>
          </a:ln>
        </p:spPr>
      </p:pic>
      <p:pic>
        <p:nvPicPr>
          <p:cNvPr descr="Timegate represented by a blue dot with the letter &quot;G&quot; within." id="1059" name="Google Shape;1059;p100" title="Timegate"/>
          <p:cNvPicPr preferRelativeResize="0"/>
          <p:nvPr/>
        </p:nvPicPr>
        <p:blipFill rotWithShape="1">
          <a:blip r:embed="rId7">
            <a:alphaModFix/>
          </a:blip>
          <a:srcRect b="0" l="0" r="0" t="0"/>
          <a:stretch/>
        </p:blipFill>
        <p:spPr>
          <a:xfrm>
            <a:off x="8001000" y="2943525"/>
            <a:ext cx="685800" cy="685800"/>
          </a:xfrm>
          <a:prstGeom prst="rect">
            <a:avLst/>
          </a:prstGeom>
          <a:noFill/>
          <a:ln>
            <a:noFill/>
          </a:ln>
        </p:spPr>
      </p:pic>
      <p:pic>
        <p:nvPicPr>
          <p:cNvPr descr="Memento, represented by a yellow dot with the letter &quot;M&quot; within." id="1060" name="Google Shape;1060;p100" title="Memento"/>
          <p:cNvPicPr preferRelativeResize="0"/>
          <p:nvPr/>
        </p:nvPicPr>
        <p:blipFill rotWithShape="1">
          <a:blip r:embed="rId3">
            <a:alphaModFix/>
          </a:blip>
          <a:srcRect b="0" l="0" r="0" t="0"/>
          <a:stretch/>
        </p:blipFill>
        <p:spPr>
          <a:xfrm>
            <a:off x="8001000" y="3600450"/>
            <a:ext cx="685800" cy="685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01"/>
          <p:cNvSpPr txBox="1"/>
          <p:nvPr/>
        </p:nvSpPr>
        <p:spPr>
          <a:xfrm>
            <a:off x="457200" y="1200150"/>
            <a:ext cx="8229600" cy="33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HEAD /demo-special/index.php/Daenerys_Targaryen HTTP/1.1</a:t>
            </a:r>
            <a:endParaRPr b="1"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User-Agent: curl/7.19.7 (x86_64-redhat-linux-gnu) libcurl/7.19.7 NSS/3.14.3.0 zlib/1.2.3 libidn/1.18 libssh2/1.4.2</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Host: localhost:8080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Accept: */*</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Accept-Datetime:</a:t>
            </a:r>
            <a:r>
              <a:rPr i="0" lang="en-US" sz="1000" u="none">
                <a:solidFill>
                  <a:schemeClr val="dk1"/>
                </a:solidFill>
                <a:latin typeface="Consolas"/>
                <a:ea typeface="Consolas"/>
                <a:cs typeface="Consolas"/>
                <a:sym typeface="Consolas"/>
              </a:rPr>
              <a:t> Thu, 01 Jan 2012 00:00:00 GMT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i="0" sz="10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HTTP/1.1 200 OK</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Date: Mon, 14 Apr 2014 22:35:17 GMT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Server: Apache/2.2.15 (Red Hat)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X-Powered-By: PHP/5.3.3</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X-Content-Type-Options: nosniff</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Link: &lt;http://ws-dl-10.cs.odu.edu/demo-special/index.php/Daenerys_Targaryen&gt;; </a:t>
            </a:r>
            <a:r>
              <a:rPr b="1" i="0" lang="en-US" sz="1000" u="none">
                <a:solidFill>
                  <a:srgbClr val="0000FF"/>
                </a:solidFill>
                <a:latin typeface="Consolas"/>
                <a:ea typeface="Consolas"/>
                <a:cs typeface="Consolas"/>
                <a:sym typeface="Consolas"/>
              </a:rPr>
              <a:t>rel="original latest-version"</a:t>
            </a:r>
            <a:r>
              <a:rPr b="1" i="0" lang="en-US" sz="1000" u="none">
                <a:solidFill>
                  <a:schemeClr val="dk2"/>
                </a:solidFill>
                <a:latin typeface="Consolas"/>
                <a:ea typeface="Consolas"/>
                <a:cs typeface="Consolas"/>
                <a:sym typeface="Consolas"/>
              </a:rPr>
              <a:t>,</a:t>
            </a:r>
            <a:endParaRPr b="1" sz="1300">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 &lt;http://ws-dl-10.cs.odu.edu/demo-special/index.php/Special:TimeGate/Daenerys_Targaryen&gt;; </a:t>
            </a:r>
            <a:r>
              <a:rPr b="1" i="0" lang="en-US" sz="1000" u="none">
                <a:solidFill>
                  <a:srgbClr val="38761D"/>
                </a:solidFill>
                <a:latin typeface="Consolas"/>
                <a:ea typeface="Consolas"/>
                <a:cs typeface="Consolas"/>
                <a:sym typeface="Consolas"/>
              </a:rPr>
              <a:t>rel="timegate"</a:t>
            </a:r>
            <a:r>
              <a:rPr b="1" i="0" lang="en-US" sz="1000" u="none">
                <a:solidFill>
                  <a:schemeClr val="dk1"/>
                </a:solidFill>
                <a:latin typeface="Consolas"/>
                <a:ea typeface="Consolas"/>
                <a:cs typeface="Consolas"/>
                <a:sym typeface="Consolas"/>
              </a:rPr>
              <a:t>,</a:t>
            </a:r>
            <a:endParaRPr b="1"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 &lt;http://ws-dl-10.cs.odu.edu/demo-special/index.php/Special:TimeMap/Daenerys_Targaryen&gt;; </a:t>
            </a:r>
            <a:r>
              <a:rPr b="1" i="0" lang="en-US" sz="1000" u="none">
                <a:solidFill>
                  <a:srgbClr val="CC0000"/>
                </a:solidFill>
                <a:latin typeface="Consolas"/>
                <a:ea typeface="Consolas"/>
                <a:cs typeface="Consolas"/>
                <a:sym typeface="Consolas"/>
              </a:rPr>
              <a:t>rel="timemap"</a:t>
            </a:r>
            <a:r>
              <a:rPr b="1" i="0" lang="en-US" sz="1000" u="none">
                <a:solidFill>
                  <a:schemeClr val="dk1"/>
                </a:solidFill>
                <a:latin typeface="Consolas"/>
                <a:ea typeface="Consolas"/>
                <a:cs typeface="Consolas"/>
                <a:sym typeface="Consolas"/>
              </a:rPr>
              <a:t>; </a:t>
            </a:r>
            <a:endParaRPr b="1"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 type="application/link-format"</a:t>
            </a:r>
            <a:endParaRPr b="1"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Content-language: en</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b="1" i="0" lang="en-US" sz="1000" u="none">
                <a:solidFill>
                  <a:schemeClr val="dk1"/>
                </a:solidFill>
                <a:latin typeface="Consolas"/>
                <a:ea typeface="Consolas"/>
                <a:cs typeface="Consolas"/>
                <a:sym typeface="Consolas"/>
              </a:rPr>
              <a:t>Vary:</a:t>
            </a:r>
            <a:r>
              <a:rPr i="0" lang="en-US" sz="1000" u="none">
                <a:solidFill>
                  <a:schemeClr val="dk1"/>
                </a:solidFill>
                <a:latin typeface="Consolas"/>
                <a:ea typeface="Consolas"/>
                <a:cs typeface="Consolas"/>
                <a:sym typeface="Consolas"/>
              </a:rPr>
              <a:t> Accept-Encoding,</a:t>
            </a:r>
            <a:r>
              <a:rPr b="1" i="0" lang="en-US" sz="1000" u="none">
                <a:solidFill>
                  <a:schemeClr val="dk1"/>
                </a:solidFill>
                <a:latin typeface="Consolas"/>
                <a:ea typeface="Consolas"/>
                <a:cs typeface="Consolas"/>
                <a:sym typeface="Consolas"/>
              </a:rPr>
              <a:t>Accept-Datetime</a:t>
            </a:r>
            <a:r>
              <a:rPr i="0" lang="en-US" sz="1000" u="none">
                <a:solidFill>
                  <a:schemeClr val="dk1"/>
                </a:solidFill>
                <a:latin typeface="Consolas"/>
                <a:ea typeface="Consolas"/>
                <a:cs typeface="Consolas"/>
                <a:sym typeface="Consolas"/>
              </a:rPr>
              <a:t>,Cookie</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Cache-Control: s-maxage=18000, must-revalidate, max-age=0</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Last-Modified: Tue, 08 Apr 2014 00:20:01 GMT</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Connection: close</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Courier New"/>
              <a:buNone/>
            </a:pPr>
            <a:r>
              <a:rPr i="0" lang="en-US" sz="1000" u="none">
                <a:solidFill>
                  <a:schemeClr val="dk1"/>
                </a:solidFill>
                <a:latin typeface="Consolas"/>
                <a:ea typeface="Consolas"/>
                <a:cs typeface="Consolas"/>
                <a:sym typeface="Consolas"/>
              </a:rPr>
              <a:t>Content-Type: text/html; charset=UTF-8</a:t>
            </a:r>
            <a:endParaRPr sz="1300">
              <a:latin typeface="Consolas"/>
              <a:ea typeface="Consolas"/>
              <a:cs typeface="Consolas"/>
              <a:sym typeface="Consolas"/>
            </a:endParaRPr>
          </a:p>
          <a:p>
            <a:pPr indent="0" lvl="0" marL="0" marR="0" rtl="0" algn="l">
              <a:lnSpc>
                <a:spcPct val="100000"/>
              </a:lnSpc>
              <a:spcBef>
                <a:spcPts val="0"/>
              </a:spcBef>
              <a:spcAft>
                <a:spcPts val="0"/>
              </a:spcAft>
              <a:buNone/>
            </a:pPr>
            <a:r>
              <a:t/>
            </a:r>
            <a:endParaRPr i="0" sz="1000" u="none">
              <a:solidFill>
                <a:schemeClr val="dk1"/>
              </a:solidFill>
              <a:latin typeface="Consolas"/>
              <a:ea typeface="Consolas"/>
              <a:cs typeface="Consolas"/>
              <a:sym typeface="Consolas"/>
            </a:endParaRPr>
          </a:p>
        </p:txBody>
      </p:sp>
      <p:sp>
        <p:nvSpPr>
          <p:cNvPr id="1066" name="Google Shape;1066;p101"/>
          <p:cNvSpPr txBox="1"/>
          <p:nvPr/>
        </p:nvSpPr>
        <p:spPr>
          <a:xfrm>
            <a:off x="1447800" y="4572000"/>
            <a:ext cx="6874500" cy="2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lang="en-US">
                <a:latin typeface="Calibri"/>
                <a:ea typeface="Calibri"/>
                <a:cs typeface="Calibri"/>
                <a:sym typeface="Calibri"/>
              </a:rPr>
              <a:t>WS-DL blog, </a:t>
            </a:r>
            <a:r>
              <a:rPr lang="en-US" u="sng">
                <a:solidFill>
                  <a:schemeClr val="hlink"/>
                </a:solidFill>
                <a:latin typeface="Calibri"/>
                <a:ea typeface="Calibri"/>
                <a:cs typeface="Calibri"/>
                <a:sym typeface="Calibri"/>
                <a:hlinkClick r:id="rId3"/>
              </a:rPr>
              <a:t>"TimeGate Design Options For MediaWiki"</a:t>
            </a:r>
            <a:r>
              <a:rPr i="0" lang="en-US" sz="14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1067" name="Google Shape;1067;p10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68" name="Google Shape;1068;p10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Hints from the live web 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CNN News Article from 8/28/2005 with breaking news that the mayor of New Orleans issued a mandatory evacuation of residents. Hurricane Katrina was now a Category 5 storm and had already accrued a death toll from Southern Florida." id="144" name="Google Shape;144;p21" title="CNN Katrina News Article - 8/28/2005"/>
          <p:cNvPicPr preferRelativeResize="0"/>
          <p:nvPr/>
        </p:nvPicPr>
        <p:blipFill rotWithShape="1">
          <a:blip r:embed="rId3">
            <a:alphaModFix/>
          </a:blip>
          <a:srcRect b="0" l="0" r="0" t="0"/>
          <a:stretch/>
        </p:blipFill>
        <p:spPr>
          <a:xfrm>
            <a:off x="1452638" y="0"/>
            <a:ext cx="6238730" cy="4869674"/>
          </a:xfrm>
          <a:prstGeom prst="rect">
            <a:avLst/>
          </a:prstGeom>
          <a:noFill/>
          <a:ln>
            <a:noFill/>
          </a:ln>
        </p:spPr>
      </p:pic>
      <p:sp>
        <p:nvSpPr>
          <p:cNvPr id="145" name="Google Shape;145;p2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46" name="Google Shape;146;p21"/>
          <p:cNvSpPr txBox="1"/>
          <p:nvPr/>
        </p:nvSpPr>
        <p:spPr>
          <a:xfrm>
            <a:off x="5273600" y="4595775"/>
            <a:ext cx="3831900" cy="27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Archived NWS message, Aug 28, 2005, 10am CDT</a:t>
            </a:r>
            <a:endParaRPr>
              <a:latin typeface="Calibri"/>
              <a:ea typeface="Calibri"/>
              <a:cs typeface="Calibri"/>
              <a:sym typeface="Calibri"/>
            </a:endParaRPr>
          </a:p>
        </p:txBody>
      </p:sp>
      <p:sp>
        <p:nvSpPr>
          <p:cNvPr id="147" name="Google Shape;147;p21"/>
          <p:cNvSpPr txBox="1"/>
          <p:nvPr/>
        </p:nvSpPr>
        <p:spPr>
          <a:xfrm>
            <a:off x="6822050" y="2263950"/>
            <a:ext cx="17829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August 28, 2005</a:t>
            </a:r>
            <a:endParaRPr>
              <a:solidFill>
                <a:schemeClr val="dk1"/>
              </a:solidFill>
            </a:endParaRPr>
          </a:p>
          <a:p>
            <a:pPr indent="0" lvl="0" marL="0" rtl="0" algn="l">
              <a:spcBef>
                <a:spcPts val="0"/>
              </a:spcBef>
              <a:spcAft>
                <a:spcPts val="0"/>
              </a:spcAft>
              <a:buNone/>
            </a:pPr>
            <a:r>
              <a:rPr lang="en-US">
                <a:solidFill>
                  <a:schemeClr val="dk1"/>
                </a:solidFill>
              </a:rPr>
              <a:t>11:34 am EDT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2"/>
          <p:cNvSpPr txBox="1"/>
          <p:nvPr/>
        </p:nvSpPr>
        <p:spPr>
          <a:xfrm>
            <a:off x="190500" y="882675"/>
            <a:ext cx="8772600" cy="39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b="1" i="0" lang="en-US" sz="1000" u="none">
                <a:solidFill>
                  <a:schemeClr val="dk1"/>
                </a:solidFill>
                <a:latin typeface="Consolas"/>
                <a:ea typeface="Consolas"/>
                <a:cs typeface="Consolas"/>
                <a:sym typeface="Consolas"/>
              </a:rPr>
              <a:t>$ curl -i http://memgator.cs.odu.edu/timemap/</a:t>
            </a:r>
            <a:r>
              <a:rPr b="1" i="0" lang="en-US" sz="1000" u="none">
                <a:solidFill>
                  <a:srgbClr val="0000FF"/>
                </a:solidFill>
                <a:latin typeface="Consolas"/>
                <a:ea typeface="Consolas"/>
                <a:cs typeface="Consolas"/>
                <a:sym typeface="Consolas"/>
              </a:rPr>
              <a:t>link</a:t>
            </a:r>
            <a:r>
              <a:rPr b="1" i="0" lang="en-US" sz="1000" u="none">
                <a:solidFill>
                  <a:schemeClr val="dk1"/>
                </a:solidFill>
                <a:latin typeface="Consolas"/>
                <a:ea typeface="Consolas"/>
                <a:cs typeface="Consolas"/>
                <a:sym typeface="Consolas"/>
              </a:rPr>
              <a:t>/http://www.cs.odu.edu/~mln/</a:t>
            </a:r>
            <a:endParaRPr b="1"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HTTP/1.1 200 OK</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Access-Control-Allow-Origin: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Access-Control-Expose-Headers: Link, Location, X-Memento-Count, X-Generator</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Content-Type: application/link-format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Date: Sun, 02 Feb 2020 20:10:43 GMT</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X-Generator: MemGator:1.0-rc7</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X-Memento-Count: 633</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000">
                <a:solidFill>
                  <a:schemeClr val="dk1"/>
                </a:solidFill>
                <a:latin typeface="Consolas"/>
                <a:ea typeface="Consolas"/>
                <a:cs typeface="Consolas"/>
                <a:sym typeface="Consolas"/>
              </a:rPr>
              <a:t>Transfer-Encoding: chunked</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&lt;http://www.cs.odu.edu/~mln/&gt;; rel="original",</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&lt;https://memgator.cs.odu.edu/timemap/link/http://www.cs.odu.edu/~mln/&gt;; rel="self"; type="application/link-format",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&lt;http://web.archive.org/web/20020526053005/http://www.cs.odu.edu:80/~mln/&gt;; rel="first memento"; datetime="Sun, 26 May 2002 05:30:05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&lt;http://web.archive.org/web/20020528083321/http://www.cs.odu.edu:80/~mln/&gt;; rel="memento"; datetime="Tue, 28 May 2002 08:33:21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&lt;http://web.archive.org/web/20020720051448/http://www.cs.odu.edu:80/~mln&gt;; rel="memento"; datetime="Sat, 20 Jul 2002 05:14:48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&lt;http://web.archive.org/web/20020724230216/http://www.cs.odu.edu:80/~mln/&gt;; rel="memento"; datetime="Wed, 24 Jul 2002 23:02:16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1000">
                <a:solidFill>
                  <a:schemeClr val="dk1"/>
                </a:solidFill>
                <a:latin typeface="Consolas"/>
                <a:ea typeface="Consolas"/>
                <a:cs typeface="Consolas"/>
                <a:sym typeface="Consolas"/>
              </a:rPr>
              <a:t>&lt;http://web.archive.org/web/20020811035033/http://www.cs.odu.edu:80/~mln&gt;; rel="memento"; datetime="Sun, 11 Aug 2002 03:50:33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lang="en-US" sz="1000">
                <a:solidFill>
                  <a:schemeClr val="dk1"/>
                </a:solidFill>
                <a:latin typeface="Consolas"/>
                <a:ea typeface="Consolas"/>
                <a:cs typeface="Consolas"/>
                <a:sym typeface="Consolas"/>
              </a:rPr>
              <a:t>&lt;http://web.archive.org/web/20021005054529/http://www.cs.odu.edu:80/~mln/&gt;; rel="memento"; datetime="Sat, 05 Oct 2002 05:45:29 GMT",</a:t>
            </a:r>
            <a:endParaRPr b="1" sz="10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lang="en-US" sz="1000">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1074" name="Google Shape;1074;p102"/>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75" name="Google Shape;1075;p102"/>
          <p:cNvSpPr txBox="1"/>
          <p:nvPr>
            <p:ph type="title"/>
          </p:nvPr>
        </p:nvSpPr>
        <p:spPr>
          <a:xfrm>
            <a:off x="457200" y="113514"/>
            <a:ext cx="82296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Aggregator TimeMap - Link Format</a:t>
            </a:r>
            <a:endParaRPr/>
          </a:p>
        </p:txBody>
      </p:sp>
      <p:sp>
        <p:nvSpPr>
          <p:cNvPr id="1076" name="Google Shape;1076;p102"/>
          <p:cNvSpPr txBox="1"/>
          <p:nvPr/>
        </p:nvSpPr>
        <p:spPr>
          <a:xfrm>
            <a:off x="2695075" y="4505475"/>
            <a:ext cx="14733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ODU MemGator</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03"/>
          <p:cNvSpPr txBox="1"/>
          <p:nvPr/>
        </p:nvSpPr>
        <p:spPr>
          <a:xfrm>
            <a:off x="1488350" y="809850"/>
            <a:ext cx="6338100" cy="406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b="1" i="0" lang="en-US" sz="900" u="none">
                <a:solidFill>
                  <a:schemeClr val="dk1"/>
                </a:solidFill>
                <a:latin typeface="Consolas"/>
                <a:ea typeface="Consolas"/>
                <a:cs typeface="Consolas"/>
                <a:sym typeface="Consolas"/>
              </a:rPr>
              <a:t>$ curl -i http://memgator.cs.odu.edu/timemap/</a:t>
            </a:r>
            <a:r>
              <a:rPr b="1" lang="en-US" sz="900">
                <a:solidFill>
                  <a:srgbClr val="0000FF"/>
                </a:solidFill>
                <a:latin typeface="Consolas"/>
                <a:ea typeface="Consolas"/>
                <a:cs typeface="Consolas"/>
                <a:sym typeface="Consolas"/>
              </a:rPr>
              <a:t>json</a:t>
            </a:r>
            <a:r>
              <a:rPr b="1" i="0" lang="en-US" sz="900" u="none">
                <a:solidFill>
                  <a:schemeClr val="dk1"/>
                </a:solidFill>
                <a:latin typeface="Consolas"/>
                <a:ea typeface="Consolas"/>
                <a:cs typeface="Consolas"/>
                <a:sym typeface="Consolas"/>
              </a:rPr>
              <a:t>/http://www.cs.odu.edu/~mln/</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HTTP/1.1 200 OK</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Access-Control-Allow-Origin: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Access-Control-Expose-Headers: Link, Location, X-Memento-Count, X-Generator</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Content-Type: application/json</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Date: Sun, 02 Feb 2020 20:09:25 GMT</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X-Generator: MemGator:1.0-rc7</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X-Memento-Count: 633</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900">
                <a:solidFill>
                  <a:schemeClr val="dk1"/>
                </a:solidFill>
                <a:latin typeface="Consolas"/>
                <a:ea typeface="Consolas"/>
                <a:cs typeface="Consolas"/>
                <a:sym typeface="Consolas"/>
              </a:rPr>
              <a:t>Transfer-Encoding: chunked</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"original_uri": "http://www.cs.odu.edu/~mln/",</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"self": "https://memgator.cs.odu.edu/timemap/json/http://www.cs.odu.edu/~mln/",</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"mementos":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"list":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"datetime": "2002-05-26T05:30:05Z",</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"uri": "http://web.archive.org/web/20020526053005/http://www.cs.odu.edu:80/~mln/"</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"datetime": "2002-05-28T08:33:21Z",</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"uri": "http://web.archive.org/web/20020528083321/http://www.cs.odu.edu:80/~mln/"</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"datetime": "2002-07-20T05:14:48Z",</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b="1" lang="en-US" sz="900">
                <a:solidFill>
                  <a:schemeClr val="dk1"/>
                </a:solidFill>
                <a:latin typeface="Consolas"/>
                <a:ea typeface="Consolas"/>
                <a:cs typeface="Consolas"/>
                <a:sym typeface="Consolas"/>
              </a:rPr>
              <a:t>    	"uri": "http://web.archive.org/web/20020720051448/http://www.cs.odu.edu:80/~mln"</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lang="en-US" sz="900">
                <a:solidFill>
                  <a:schemeClr val="dk1"/>
                </a:solidFill>
                <a:latin typeface="Consolas"/>
                <a:ea typeface="Consolas"/>
                <a:cs typeface="Consolas"/>
                <a:sym typeface="Consolas"/>
              </a:rPr>
              <a:t>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t/>
            </a:r>
            <a:endParaRPr b="1" sz="9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lang="en-US" sz="900">
                <a:solidFill>
                  <a:schemeClr val="dk1"/>
                </a:solidFill>
                <a:latin typeface="Consolas"/>
                <a:ea typeface="Consolas"/>
                <a:cs typeface="Consolas"/>
                <a:sym typeface="Consolas"/>
              </a:rPr>
              <a:t>...</a:t>
            </a:r>
            <a:endParaRPr sz="1100">
              <a:latin typeface="Consolas"/>
              <a:ea typeface="Consolas"/>
              <a:cs typeface="Consolas"/>
              <a:sym typeface="Consolas"/>
            </a:endParaRPr>
          </a:p>
        </p:txBody>
      </p:sp>
      <p:sp>
        <p:nvSpPr>
          <p:cNvPr id="1082" name="Google Shape;1082;p10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83" name="Google Shape;1083;p103"/>
          <p:cNvSpPr txBox="1"/>
          <p:nvPr>
            <p:ph type="title"/>
          </p:nvPr>
        </p:nvSpPr>
        <p:spPr>
          <a:xfrm>
            <a:off x="302750" y="122250"/>
            <a:ext cx="8709300" cy="6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Aggregator TimeMap - JSON Format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090" name="Google Shape;1090;p104"/>
          <p:cNvPicPr preferRelativeResize="0"/>
          <p:nvPr/>
        </p:nvPicPr>
        <p:blipFill>
          <a:blip r:embed="rId3">
            <a:alphaModFix/>
          </a:blip>
          <a:stretch>
            <a:fillRect/>
          </a:stretch>
        </p:blipFill>
        <p:spPr>
          <a:xfrm>
            <a:off x="1536562" y="964725"/>
            <a:ext cx="6070893" cy="3527832"/>
          </a:xfrm>
          <a:prstGeom prst="rect">
            <a:avLst/>
          </a:prstGeom>
          <a:noFill/>
          <a:ln cap="flat" cmpd="sng" w="9525">
            <a:solidFill>
              <a:srgbClr val="000000"/>
            </a:solidFill>
            <a:prstDash val="solid"/>
            <a:round/>
            <a:headEnd len="sm" w="sm" type="none"/>
            <a:tailEnd len="sm" w="sm" type="none"/>
          </a:ln>
        </p:spPr>
      </p:pic>
      <p:sp>
        <p:nvSpPr>
          <p:cNvPr id="1091" name="Google Shape;1091;p10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More Than Just Internet Archive</a:t>
            </a:r>
            <a:endParaRPr/>
          </a:p>
        </p:txBody>
      </p:sp>
      <p:sp>
        <p:nvSpPr>
          <p:cNvPr id="1092" name="Google Shape;1092;p104"/>
          <p:cNvSpPr txBox="1"/>
          <p:nvPr/>
        </p:nvSpPr>
        <p:spPr>
          <a:xfrm>
            <a:off x="0" y="4492556"/>
            <a:ext cx="9144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source: Brunelle, “</a:t>
            </a:r>
            <a:r>
              <a:rPr lang="en-US" sz="1200" u="sng">
                <a:solidFill>
                  <a:schemeClr val="hlink"/>
                </a:solidFill>
                <a:latin typeface="Calibri"/>
                <a:ea typeface="Calibri"/>
                <a:cs typeface="Calibri"/>
                <a:sym typeface="Calibri"/>
                <a:hlinkClick r:id="rId4"/>
              </a:rPr>
              <a:t>Scripts in a Frame: A Two-Tiered Approach for Archiving Deferred Representations”</a:t>
            </a:r>
            <a:r>
              <a:rPr lang="en-US" sz="1200">
                <a:latin typeface="Calibri"/>
                <a:ea typeface="Calibri"/>
                <a:cs typeface="Calibri"/>
                <a:sym typeface="Calibri"/>
              </a:rPr>
              <a:t>,  Dissertation Defense, February 5, 2016.</a:t>
            </a:r>
            <a:endParaRPr sz="1200">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05"/>
          <p:cNvSpPr txBox="1"/>
          <p:nvPr/>
        </p:nvSpPr>
        <p:spPr>
          <a:xfrm>
            <a:off x="914400" y="666750"/>
            <a:ext cx="7194300" cy="4476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Courier New"/>
              <a:buNone/>
            </a:pPr>
            <a:r>
              <a:rPr b="1" i="0" lang="en-US" sz="800" u="none">
                <a:solidFill>
                  <a:schemeClr val="dk1"/>
                </a:solidFill>
                <a:latin typeface="Consolas"/>
                <a:ea typeface="Consolas"/>
                <a:cs typeface="Consolas"/>
                <a:sym typeface="Consolas"/>
              </a:rPr>
              <a:t>$ curl -i http://memgator.cs.odu.edu/timemap/link/http://www.cs.odu.edu/~mln/ </a:t>
            </a:r>
            <a:r>
              <a:rPr b="1" i="0" lang="en-US" sz="800" u="none">
                <a:solidFill>
                  <a:srgbClr val="FF0000"/>
                </a:solidFill>
                <a:latin typeface="Consolas"/>
                <a:ea typeface="Consolas"/>
                <a:cs typeface="Consolas"/>
                <a:sym typeface="Consolas"/>
              </a:rPr>
              <a:t>| grep -v web.archive.org</a:t>
            </a:r>
            <a:endParaRPr b="1"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Server: nginx/1.11.3</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Date: Thu, 02 Feb 2017 05:46:35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Content-Type: application/link-format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Transfer-Encoding: chunked</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Connection: keep-alive</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Access-Control-Allow-Origin: *</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Access-Control-Expose-Headers: Link, Location, X-Memento-Count, X-Generator</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X-Generator: MemGator:1.0-rc7</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X-Memento-Count: 338</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Arial"/>
              <a:buNone/>
            </a:pPr>
            <a:r>
              <a:t/>
            </a:r>
            <a:endParaRPr i="0" sz="8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&lt;http://www.cs.odu.edu/~mln/&gt;; rel="original",</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&lt;http://memgator.cs.odu.edu/timemap/link/http://www.cs.odu.edu/~mln/&gt;; rel="self"; type="application/link-format",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t>
            </a:r>
            <a:r>
              <a:rPr b="1" i="0" lang="en-US" sz="800" u="none">
                <a:solidFill>
                  <a:srgbClr val="0000FF"/>
                </a:solidFill>
                <a:latin typeface="Consolas"/>
                <a:ea typeface="Consolas"/>
                <a:cs typeface="Consolas"/>
                <a:sym typeface="Consolas"/>
              </a:rPr>
              <a:t>archive.is</a:t>
            </a:r>
            <a:r>
              <a:rPr b="1" i="0" lang="en-US" sz="800" u="none">
                <a:solidFill>
                  <a:schemeClr val="dk1"/>
                </a:solidFill>
                <a:latin typeface="Consolas"/>
                <a:ea typeface="Consolas"/>
                <a:cs typeface="Consolas"/>
                <a:sym typeface="Consolas"/>
              </a:rPr>
              <a:t>/</a:t>
            </a:r>
            <a:r>
              <a:rPr i="0" lang="en-US" sz="800" u="none">
                <a:solidFill>
                  <a:schemeClr val="dk1"/>
                </a:solidFill>
                <a:latin typeface="Consolas"/>
                <a:ea typeface="Consolas"/>
                <a:cs typeface="Consolas"/>
                <a:sym typeface="Consolas"/>
              </a:rPr>
              <a:t>20130618185742/http://www.cs.odu.edu/~mln/&gt;; rel="memento"; datetime="Tue, 18 Jun 2013 18:57:42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&lt;http://archive.is/20130621194047/http://www.cs.odu.edu/~mln/&gt;; rel="memento"; datetime="Fri, 21 Jun 2013 19:40:47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&lt;http://archive.is/20130723172543/http://www.cs.odu.edu/~mln/&gt;; rel="memento"; datetime="Tue, 23 Jul 2013 17:25:43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&lt;http://archive.is/20130723173951/http://www.cs.odu.edu/~mln/&gt;; rel="memento"; datetime="Tue, 23 Jul 2013 17:39:51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&lt;http://archive.is/20130728010336/http://www.cs.odu.edu/~mln/&gt;; rel="memento"; datetime="Sun, 28 Jul 2013 01:03:36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&lt;http://archive.is/20131217200455/http://www.cs.odu.edu/~mln/&gt;; rel="memento"; datetime="Tue, 17 Dec 2013 20:04:55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&lt;http://archive.is/20141015185128/http://www.cs.odu.edu/~mln/&gt;; rel="memento"; datetime="Wed, 15 Oct 2014 18:51:28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&lt;http://archive.is/20141020194524/http://www.cs.odu.edu/~mln/&gt;; rel="memento"; datetime="Mon, 20 Oct 2014 19:45:24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&lt;http://archive.is/20141112185338/http://www.cs.odu.edu/~mln/&gt;; rel="memento"; datetime="Wed, 12 Nov 2014 18:53:38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&lt;http://archive.is/20141120172147/http://www.cs.odu.edu/~mln/&gt;; rel="memento"; datetime="Thu, 20 Nov 2014 17:21:47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&lt;http://archive.is/20141207184200/http://www.cs.odu.edu/~mln/&gt;; rel="memento"; datetime="Sun, 07 Dec 2014 18:42:00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&lt;http://archive.is/20141207184737/http://www.cs.odu.edu/~mln/&gt;; rel="memento"; datetime="Sun, 07 Dec 2014 18:47:37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&lt;http://archive.is/20150205233109/http://www.cs.odu.edu/~mln/&gt;; rel="memento"; datetime="Thu, 05 Feb 2015 23:31:09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&lt;http://archive.is/20150514160142/http://www.cs.odu.edu/~mln/&gt;; rel="memento"; datetime="Thu, 14 May 2015 16:01:42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&lt;http://archive.is/20150519034827/http://www.cs.odu.edu/~mln/&gt;; rel="memento"; datetime="Tue, 19 May 2015 03:48:27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&lt;http://archive.is/20150519041853/http://www.cs.odu.edu/~mln/&gt;; rel="memento"; datetime="Tue, 19 May 2015 04:18:53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&lt;http://archive.is/20150707000027/http://www.cs.odu.edu/~mln/&gt;; rel="memento"; datetime="Tue, 07 Jul 2015 00:00:27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a:t>
            </a:r>
            <a:r>
              <a:rPr b="1" i="0" lang="en-US" sz="800" u="none">
                <a:solidFill>
                  <a:srgbClr val="0000FF"/>
                </a:solidFill>
                <a:latin typeface="Consolas"/>
                <a:ea typeface="Consolas"/>
                <a:cs typeface="Consolas"/>
                <a:sym typeface="Consolas"/>
              </a:rPr>
              <a:t>wayback.archive-it.org</a:t>
            </a:r>
            <a:r>
              <a:rPr i="0" lang="en-US" sz="800" u="none">
                <a:solidFill>
                  <a:schemeClr val="dk1"/>
                </a:solidFill>
                <a:latin typeface="Consolas"/>
                <a:ea typeface="Consolas"/>
                <a:cs typeface="Consolas"/>
                <a:sym typeface="Consolas"/>
              </a:rPr>
              <a:t>/all/20150921151807/http://www.cs.odu.edu/%7Emln/&gt;; rel="memento"; </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datetime="Mon, 21 Sep 2015 15:18:07 GMT",</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&lt;http://wayback.archive-it.org/all/20150921164637/http://www.cs.odu.edu/~mln/&gt;; rel="memento"; </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000"/>
              <a:buFont typeface="Courier New"/>
              <a:buNone/>
            </a:pPr>
            <a:r>
              <a:rPr i="0" lang="en-US" sz="800" u="none">
                <a:solidFill>
                  <a:schemeClr val="dk1"/>
                </a:solidFill>
                <a:latin typeface="Consolas"/>
                <a:ea typeface="Consolas"/>
                <a:cs typeface="Consolas"/>
                <a:sym typeface="Consolas"/>
              </a:rPr>
              <a:t>datetime="Mon, 21 Sep 2015 16:46:37 GMT",</a:t>
            </a:r>
            <a:endParaRPr sz="1200">
              <a:latin typeface="Consolas"/>
              <a:ea typeface="Consolas"/>
              <a:cs typeface="Consolas"/>
              <a:sym typeface="Consolas"/>
            </a:endParaRPr>
          </a:p>
          <a:p>
            <a:pPr indent="0" lvl="0" marL="0" rtl="0" algn="l">
              <a:spcBef>
                <a:spcPts val="0"/>
              </a:spcBef>
              <a:spcAft>
                <a:spcPts val="0"/>
              </a:spcAft>
              <a:buClr>
                <a:schemeClr val="dk1"/>
              </a:buClr>
              <a:buSzPts val="1000"/>
              <a:buFont typeface="Courier New"/>
              <a:buNone/>
            </a:pPr>
            <a:r>
              <a:rPr lang="en-US" sz="1200">
                <a:latin typeface="Consolas"/>
                <a:ea typeface="Consolas"/>
                <a:cs typeface="Consolas"/>
                <a:sym typeface="Consolas"/>
              </a:rPr>
              <a:t>...</a:t>
            </a:r>
            <a:endParaRPr sz="1200">
              <a:latin typeface="Consolas"/>
              <a:ea typeface="Consolas"/>
              <a:cs typeface="Consolas"/>
              <a:sym typeface="Consolas"/>
            </a:endParaRPr>
          </a:p>
        </p:txBody>
      </p:sp>
      <p:sp>
        <p:nvSpPr>
          <p:cNvPr id="1098" name="Google Shape;1098;p105"/>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099" name="Google Shape;1099;p105"/>
          <p:cNvSpPr txBox="1"/>
          <p:nvPr>
            <p:ph type="title"/>
          </p:nvPr>
        </p:nvSpPr>
        <p:spPr>
          <a:xfrm>
            <a:off x="457200" y="17840"/>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More Than Just Internet Archive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6"/>
          <p:cNvSpPr txBox="1"/>
          <p:nvPr/>
        </p:nvSpPr>
        <p:spPr>
          <a:xfrm>
            <a:off x="1630200" y="844100"/>
            <a:ext cx="5883600" cy="406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a:t>
            </a:r>
            <a:r>
              <a:rPr b="1" i="0" lang="en-US" sz="900" u="none">
                <a:solidFill>
                  <a:schemeClr val="dk1"/>
                </a:solidFill>
                <a:latin typeface="Consolas"/>
                <a:ea typeface="Consolas"/>
                <a:cs typeface="Consolas"/>
                <a:sym typeface="Consolas"/>
              </a:rPr>
              <a:t> curl -I -H </a:t>
            </a:r>
            <a:r>
              <a:rPr b="1" i="0" lang="en-US" sz="900" u="none">
                <a:solidFill>
                  <a:srgbClr val="0000FF"/>
                </a:solidFill>
                <a:latin typeface="Consolas"/>
                <a:ea typeface="Consolas"/>
                <a:cs typeface="Consolas"/>
                <a:sym typeface="Consolas"/>
              </a:rPr>
              <a:t>"Accept-datetime: Mon, 22 Jul 2013 00:00:00 GMT"</a:t>
            </a:r>
            <a:r>
              <a:rPr b="1" i="0" lang="en-US" sz="900" u="none">
                <a:solidFill>
                  <a:schemeClr val="dk1"/>
                </a:solidFill>
                <a:latin typeface="Consolas"/>
                <a:ea typeface="Consolas"/>
                <a:cs typeface="Consolas"/>
                <a:sym typeface="Consolas"/>
              </a:rPr>
              <a:t> \ </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i="0" lang="en-US" sz="900" u="none">
                <a:solidFill>
                  <a:schemeClr val="dk1"/>
                </a:solidFill>
                <a:latin typeface="Consolas"/>
                <a:ea typeface="Consolas"/>
                <a:cs typeface="Consolas"/>
                <a:sym typeface="Consolas"/>
              </a:rPr>
              <a:t>   http://memgator.cs.odu.edu/</a:t>
            </a:r>
            <a:r>
              <a:rPr b="1" i="0" lang="en-US" sz="900" u="none">
                <a:solidFill>
                  <a:srgbClr val="9900FF"/>
                </a:solidFill>
                <a:latin typeface="Consolas"/>
                <a:ea typeface="Consolas"/>
                <a:cs typeface="Consolas"/>
                <a:sym typeface="Consolas"/>
              </a:rPr>
              <a:t>timegate</a:t>
            </a:r>
            <a:r>
              <a:rPr b="1" i="0" lang="en-US" sz="900" u="none">
                <a:solidFill>
                  <a:schemeClr val="dk1"/>
                </a:solidFill>
                <a:latin typeface="Consolas"/>
                <a:ea typeface="Consolas"/>
                <a:cs typeface="Consolas"/>
                <a:sym typeface="Consolas"/>
              </a:rPr>
              <a:t>/http://www.cs.odu.edu/~mln/</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HTTP/1.1 302 Found</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Server: nginx/1.11.3</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Date: Thu, 02 Feb 2017 05:49:13 GMT</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Content-Type: text/plain; charset=utf-8</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Connection: keep-alive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Access-Control-Allow-Origin: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Access-Control-Expose-Headers: Link, Location, X-Memento-Count, X-Generator</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Link: &lt;http://www.cs.odu.edu/~mln/&gt;; rel="original",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&lt;http://web.archive.org/web/20020526053005/http://www.cs.odu.edu/~mln/&gt;;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rel="first memento"; datetime="Sun, 26 May 2002 05:30:05 GMT",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&lt;http://web.archive.org/web/20130702115017/http://www.cs.odu.edu/~mln/&gt;;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rel="prev memento"; datetime="Tue, 02 Jul 2013 11:50:17 GMT",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&lt;http://archive.is/20130723172543/http://www.cs.odu.edu/~mln/&gt;; rel="memento";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datetime="Tue, 23 Jul 2013 17:25:43 GMT",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&lt;http://web.archive.org/web/20130730042519/http://www.cs.odu.edu/~mln/&gt;;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rel="next memento"; datetime="Tue, 30 Jul 2013 04:25:19 GMT",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&lt;http://archive.is/20170202053722/http://www.cs.odu.edu/~mln/&gt;; rel="last memento";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datetime="Thu, 02 Feb 2017 05:37:22 GMT",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&lt;http://memgator.cs.odu.edu/timemap/link/http://www.cs.odu.edu/~mln/&gt;; rel="timemap";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type="application/link-format",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&lt;http://memgator.cs.odu.edu/timemap/json/http://www.cs.odu.edu/~mln/&gt;;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rel="timemap"; type="application/json",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&lt;http://memgator.cs.odu.edu/timemap/cdxj/http://www.cs.odu.edu/~mln/&gt;;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rel="timemap"; type="application/cdxj+ors", </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  &lt;http://memgator.cs.odu.edu/timegate/http://www.cs.odu.edu/~mln/&gt;; rel="timegate"</a:t>
            </a:r>
            <a:endParaRPr sz="1100">
              <a:latin typeface="Consolas"/>
              <a:ea typeface="Consolas"/>
              <a:cs typeface="Consolas"/>
              <a:sym typeface="Consolas"/>
            </a:endParaRPr>
          </a:p>
          <a:p>
            <a:pPr indent="0" lvl="0" marL="0" marR="0" rtl="0" algn="l">
              <a:lnSpc>
                <a:spcPct val="100000"/>
              </a:lnSpc>
              <a:spcBef>
                <a:spcPts val="0"/>
              </a:spcBef>
              <a:spcAft>
                <a:spcPts val="0"/>
              </a:spcAft>
              <a:buClr>
                <a:srgbClr val="FF0000"/>
              </a:buClr>
              <a:buSzPts val="1200"/>
              <a:buFont typeface="Courier New"/>
              <a:buNone/>
            </a:pPr>
            <a:r>
              <a:rPr b="1" i="0" lang="en-US" sz="900" u="none">
                <a:solidFill>
                  <a:srgbClr val="FF0000"/>
                </a:solidFill>
                <a:latin typeface="Consolas"/>
                <a:ea typeface="Consolas"/>
                <a:cs typeface="Consolas"/>
                <a:sym typeface="Consolas"/>
              </a:rPr>
              <a:t>Location: http://archive.is/20130723172543/http://www.cs.odu.edu/~mln/</a:t>
            </a:r>
            <a:endParaRPr b="1"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Vary: accept-datetime</a:t>
            </a:r>
            <a:endParaRPr sz="11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900" u="none">
                <a:solidFill>
                  <a:schemeClr val="dk1"/>
                </a:solidFill>
                <a:latin typeface="Consolas"/>
                <a:ea typeface="Consolas"/>
                <a:cs typeface="Consolas"/>
                <a:sym typeface="Consolas"/>
              </a:rPr>
              <a:t>X-Generator: MemGator:1.0-rc7</a:t>
            </a:r>
            <a:endParaRPr sz="1100">
              <a:latin typeface="Consolas"/>
              <a:ea typeface="Consolas"/>
              <a:cs typeface="Consolas"/>
              <a:sym typeface="Consolas"/>
            </a:endParaRPr>
          </a:p>
          <a:p>
            <a:pPr indent="0" lvl="0" marL="0" marR="0" rtl="0" algn="l">
              <a:lnSpc>
                <a:spcPct val="100000"/>
              </a:lnSpc>
              <a:spcBef>
                <a:spcPts val="0"/>
              </a:spcBef>
              <a:spcAft>
                <a:spcPts val="0"/>
              </a:spcAft>
              <a:buNone/>
            </a:pPr>
            <a:r>
              <a:t/>
            </a:r>
            <a:endParaRPr i="0" sz="900" u="none">
              <a:solidFill>
                <a:schemeClr val="dk1"/>
              </a:solidFill>
              <a:latin typeface="Consolas"/>
              <a:ea typeface="Consolas"/>
              <a:cs typeface="Consolas"/>
              <a:sym typeface="Consolas"/>
            </a:endParaRPr>
          </a:p>
        </p:txBody>
      </p:sp>
      <p:sp>
        <p:nvSpPr>
          <p:cNvPr id="1105" name="Google Shape;1105;p106"/>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06" name="Google Shape;1106;p106"/>
          <p:cNvSpPr txBox="1"/>
          <p:nvPr>
            <p:ph type="title"/>
          </p:nvPr>
        </p:nvSpPr>
        <p:spPr>
          <a:xfrm>
            <a:off x="457200" y="74990"/>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Aggregator TimeGate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7"/>
          <p:cNvSpPr txBox="1"/>
          <p:nvPr/>
        </p:nvSpPr>
        <p:spPr>
          <a:xfrm>
            <a:off x="609600" y="1085850"/>
            <a:ext cx="8190000" cy="3748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urier New"/>
              <a:buNone/>
            </a:pPr>
            <a:r>
              <a:rPr b="1" i="0" lang="en-US" sz="1200" u="none">
                <a:solidFill>
                  <a:schemeClr val="dk1"/>
                </a:solidFill>
                <a:latin typeface="Consolas"/>
                <a:ea typeface="Consolas"/>
                <a:cs typeface="Consolas"/>
                <a:sym typeface="Consolas"/>
              </a:rPr>
              <a:t>$ curl  -H "Accept-datetime: Mon, 22 Jul 2013 00:00:00 GMT" \ </a:t>
            </a:r>
            <a:endParaRPr b="1">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i="0" lang="en-US" sz="1200" u="none">
                <a:solidFill>
                  <a:schemeClr val="dk1"/>
                </a:solidFill>
                <a:latin typeface="Consolas"/>
                <a:ea typeface="Consolas"/>
                <a:cs typeface="Consolas"/>
                <a:sym typeface="Consolas"/>
              </a:rPr>
              <a:t>  http://memgator.cs.odu.edu/timegate/http://www.cs.odu.edu/~mln/</a:t>
            </a:r>
            <a:endParaRPr b="1">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&lt;a href="http://archive.is/20130723172543/http://www.cs.odu.edu/~mln/"&gt;Found&lt;/a&gt;.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Arial"/>
              <a:buNone/>
            </a:pPr>
            <a:r>
              <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Arial"/>
              <a:buNone/>
            </a:pPr>
            <a:r>
              <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i="0" lang="en-US" sz="1200" u="none">
                <a:solidFill>
                  <a:schemeClr val="dk1"/>
                </a:solidFill>
                <a:latin typeface="Consolas"/>
                <a:ea typeface="Consolas"/>
                <a:cs typeface="Consolas"/>
                <a:sym typeface="Consolas"/>
              </a:rPr>
              <a:t>$ curl -i -H "Accept-datetime: Mon, 22 Jul 2013 00:00:00 GMT" \ </a:t>
            </a:r>
            <a:endParaRPr b="1">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i="0" lang="en-US" sz="1200" u="none">
                <a:solidFill>
                  <a:schemeClr val="dk1"/>
                </a:solidFill>
                <a:latin typeface="Consolas"/>
                <a:ea typeface="Consolas"/>
                <a:cs typeface="Consolas"/>
                <a:sym typeface="Consolas"/>
              </a:rPr>
              <a:t>  http://memgator.cs.odu.edu/timegate/http://www.cs.odu.edu/~mln/</a:t>
            </a:r>
            <a:endParaRPr b="1">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HTTP/1.1 302 Found</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Server: nginx/1.11.3</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Date: Thu, 02 Feb 2017 05:54:20 GMT</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Content-Type: text/html; charset=utf-8</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Content-Length: 83</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i="0" lang="en-US" sz="1200" u="none">
                <a:solidFill>
                  <a:schemeClr val="dk1"/>
                </a:solidFill>
                <a:latin typeface="Consolas"/>
                <a:ea typeface="Consolas"/>
                <a:cs typeface="Consolas"/>
                <a:sym typeface="Consolas"/>
              </a:rPr>
              <a:t>Connection: keep-alive</a:t>
            </a:r>
            <a:endParaRPr>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b="1" lang="en-US" sz="1600">
                <a:solidFill>
                  <a:srgbClr val="38761D"/>
                </a:solidFill>
                <a:latin typeface="Consolas"/>
                <a:ea typeface="Consolas"/>
                <a:cs typeface="Consolas"/>
                <a:sym typeface="Consolas"/>
              </a:rPr>
              <a:t>...</a:t>
            </a:r>
            <a:endParaRPr b="1" i="0" sz="1600" u="none">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Location: http://archive.md/20130723172543/http://www.cs.odu.edu/~mln/</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Vary: accept-datetime</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US" sz="1200">
                <a:solidFill>
                  <a:schemeClr val="dk1"/>
                </a:solidFill>
                <a:latin typeface="Consolas"/>
                <a:ea typeface="Consolas"/>
                <a:cs typeface="Consolas"/>
                <a:sym typeface="Consolas"/>
              </a:rPr>
              <a:t>X-Generator: MemGator:1.0-rc7</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200"/>
              <a:buFont typeface="Courier New"/>
              <a:buNone/>
            </a:pPr>
            <a:r>
              <a:rPr lang="en-US" sz="1200">
                <a:solidFill>
                  <a:schemeClr val="dk1"/>
                </a:solidFill>
                <a:latin typeface="Consolas"/>
                <a:ea typeface="Consolas"/>
                <a:cs typeface="Consolas"/>
                <a:sym typeface="Consolas"/>
              </a:rPr>
              <a:t>&lt;a href="http://archive.md/20130723172543/http://www.cs.odu.edu/~mln/"&gt;Found&lt;/a&gt;.</a:t>
            </a:r>
            <a:endParaRPr sz="1200">
              <a:solidFill>
                <a:schemeClr val="dk1"/>
              </a:solidFill>
              <a:latin typeface="Consolas"/>
              <a:ea typeface="Consolas"/>
              <a:cs typeface="Consolas"/>
              <a:sym typeface="Consolas"/>
            </a:endParaRPr>
          </a:p>
        </p:txBody>
      </p:sp>
      <p:sp>
        <p:nvSpPr>
          <p:cNvPr id="1112" name="Google Shape;1112;p10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13" name="Google Shape;1113;p10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Reminder that 302s can have entities…</a:t>
            </a:r>
            <a:endParaRPr sz="4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8"/>
          <p:cNvSpPr txBox="1"/>
          <p:nvPr>
            <p:ph type="ctrTitle"/>
          </p:nvPr>
        </p:nvSpPr>
        <p:spPr>
          <a:xfrm>
            <a:off x="685800" y="399956"/>
            <a:ext cx="7772400" cy="1896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000"/>
              <a:buFont typeface="Calibri"/>
              <a:buNone/>
            </a:pPr>
            <a:r>
              <a:rPr b="1" lang="en-US" sz="4000"/>
              <a:t>Archiving the Web</a:t>
            </a:r>
            <a:endParaRPr/>
          </a:p>
          <a:p>
            <a:pPr indent="0" lvl="0" marL="0" rtl="0" algn="ctr">
              <a:spcBef>
                <a:spcPts val="0"/>
              </a:spcBef>
              <a:spcAft>
                <a:spcPts val="0"/>
              </a:spcAft>
              <a:buClr>
                <a:schemeClr val="dk1"/>
              </a:buClr>
              <a:buSzPts val="4400"/>
              <a:buFont typeface="Calibri"/>
              <a:buNone/>
            </a:pPr>
            <a:r>
              <a:rPr lang="en-US" sz="3600"/>
              <a:t>(Part 4 - User Interfaces for Navigating Through Time on the Web)</a:t>
            </a:r>
            <a:endParaRPr b="1"/>
          </a:p>
        </p:txBody>
      </p:sp>
      <p:sp>
        <p:nvSpPr>
          <p:cNvPr id="1119" name="Google Shape;1119;p108"/>
          <p:cNvSpPr txBox="1"/>
          <p:nvPr>
            <p:ph idx="1" type="subTitle"/>
          </p:nvPr>
        </p:nvSpPr>
        <p:spPr>
          <a:xfrm>
            <a:off x="1334600" y="2623688"/>
            <a:ext cx="6400800" cy="131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CS 432/532</a:t>
            </a:r>
            <a:endParaRPr>
              <a:solidFill>
                <a:srgbClr val="404040"/>
              </a:solidFill>
            </a:endParaRPr>
          </a:p>
          <a:p>
            <a:pPr indent="0" lvl="0" marL="0" marR="0" rtl="0" algn="ctr">
              <a:lnSpc>
                <a:spcPct val="100000"/>
              </a:lnSpc>
              <a:spcBef>
                <a:spcPts val="640"/>
              </a:spcBef>
              <a:spcAft>
                <a:spcPts val="0"/>
              </a:spcAft>
              <a:buClr>
                <a:srgbClr val="404040"/>
              </a:buClr>
              <a:buSzPts val="3200"/>
              <a:buFont typeface="Arial"/>
              <a:buNone/>
            </a:pPr>
            <a:r>
              <a:rPr b="0" i="0" lang="en-US" sz="3200" u="none" cap="none" strike="noStrike">
                <a:solidFill>
                  <a:srgbClr val="404040"/>
                </a:solidFill>
                <a:latin typeface="Calibri"/>
                <a:ea typeface="Calibri"/>
                <a:cs typeface="Calibri"/>
                <a:sym typeface="Calibri"/>
              </a:rPr>
              <a:t>Old Dominion University</a:t>
            </a:r>
            <a:endParaRPr/>
          </a:p>
        </p:txBody>
      </p:sp>
      <p:sp>
        <p:nvSpPr>
          <p:cNvPr id="1120" name="Google Shape;1120;p108"/>
          <p:cNvSpPr txBox="1"/>
          <p:nvPr/>
        </p:nvSpPr>
        <p:spPr>
          <a:xfrm>
            <a:off x="800100" y="44874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i="0" lang="en-US" sz="1800" u="none" cap="none" strike="noStrike">
                <a:solidFill>
                  <a:schemeClr val="dk1"/>
                </a:solidFill>
                <a:latin typeface="Calibri"/>
                <a:ea typeface="Calibri"/>
                <a:cs typeface="Calibri"/>
                <a:sym typeface="Calibri"/>
              </a:rPr>
              <a:t>This work is licensed under a </a:t>
            </a:r>
            <a:r>
              <a:rPr i="0" lang="en-US" sz="1800" u="sng" cap="none" strike="noStrike">
                <a:solidFill>
                  <a:schemeClr val="hlink"/>
                </a:solidFill>
                <a:latin typeface="Calibri"/>
                <a:ea typeface="Calibri"/>
                <a:cs typeface="Calibri"/>
                <a:sym typeface="Calibri"/>
                <a:hlinkClick r:id="rId3"/>
              </a:rPr>
              <a:t>Creative Commons Attribution-NonCommercial-ShareAlike 3.0 Unported License</a:t>
            </a:r>
            <a:endParaRPr>
              <a:latin typeface="Calibri"/>
              <a:ea typeface="Calibri"/>
              <a:cs typeface="Calibri"/>
              <a:sym typeface="Calibri"/>
            </a:endParaRPr>
          </a:p>
        </p:txBody>
      </p:sp>
      <p:pic>
        <p:nvPicPr>
          <p:cNvPr descr="Creative Commons License" id="1121" name="Google Shape;1121;p108"/>
          <p:cNvPicPr preferRelativeResize="0"/>
          <p:nvPr/>
        </p:nvPicPr>
        <p:blipFill rotWithShape="1">
          <a:blip r:embed="rId4">
            <a:alphaModFix/>
          </a:blip>
          <a:srcRect b="0" l="0" r="0" t="0"/>
          <a:stretch/>
        </p:blipFill>
        <p:spPr>
          <a:xfrm>
            <a:off x="4160300" y="4266013"/>
            <a:ext cx="628650" cy="221456"/>
          </a:xfrm>
          <a:prstGeom prst="rect">
            <a:avLst/>
          </a:prstGeom>
          <a:noFill/>
          <a:ln>
            <a:noFill/>
          </a:ln>
        </p:spPr>
      </p:pic>
      <p:sp>
        <p:nvSpPr>
          <p:cNvPr id="1122" name="Google Shape;1122;p108"/>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Frank McCown, Michael L. Nelson, Alexander Nwala, Michele C. Weigle</a:t>
            </a:r>
            <a:endParaRPr i="1" sz="1300">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Tools</a:t>
            </a:r>
            <a:endParaRPr/>
          </a:p>
        </p:txBody>
      </p:sp>
      <p:sp>
        <p:nvSpPr>
          <p:cNvPr id="1129" name="Google Shape;1129;p109"/>
          <p:cNvSpPr txBox="1"/>
          <p:nvPr>
            <p:ph idx="1" type="body"/>
          </p:nvPr>
        </p:nvSpPr>
        <p:spPr>
          <a:xfrm>
            <a:off x="457200" y="1028700"/>
            <a:ext cx="4038600" cy="2567400"/>
          </a:xfrm>
          <a:prstGeom prst="rect">
            <a:avLst/>
          </a:prstGeom>
        </p:spPr>
        <p:txBody>
          <a:bodyPr anchorCtr="0" anchor="t" bIns="91425" lIns="91425" spcFirstLastPara="1" rIns="91425" wrap="square" tIns="91425">
            <a:noAutofit/>
          </a:bodyPr>
          <a:lstStyle/>
          <a:p>
            <a:pPr indent="-165100" lvl="0" marL="342900" rtl="0" algn="l">
              <a:spcBef>
                <a:spcPts val="560"/>
              </a:spcBef>
              <a:spcAft>
                <a:spcPts val="0"/>
              </a:spcAft>
              <a:buNone/>
            </a:pPr>
            <a:r>
              <a:rPr b="1" lang="en-US" sz="2500"/>
              <a:t>Browsing Past Web</a:t>
            </a:r>
            <a:endParaRPr b="1" sz="2500"/>
          </a:p>
          <a:p>
            <a:pPr indent="-387350" lvl="0" marL="457200" rtl="0" algn="l">
              <a:spcBef>
                <a:spcPts val="560"/>
              </a:spcBef>
              <a:spcAft>
                <a:spcPts val="0"/>
              </a:spcAft>
              <a:buSzPts val="2500"/>
              <a:buChar char="•"/>
            </a:pPr>
            <a:r>
              <a:rPr lang="en-US" sz="2500"/>
              <a:t>Memento for Chrome</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Mink (Chrome)</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Wayback Machine (Firefox)</a:t>
            </a:r>
            <a:endParaRPr sz="2500"/>
          </a:p>
        </p:txBody>
      </p:sp>
      <p:sp>
        <p:nvSpPr>
          <p:cNvPr id="1130" name="Google Shape;1130;p109"/>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31" name="Google Shape;1131;p109"/>
          <p:cNvSpPr txBox="1"/>
          <p:nvPr>
            <p:ph idx="2" type="body"/>
          </p:nvPr>
        </p:nvSpPr>
        <p:spPr>
          <a:xfrm>
            <a:off x="4648200" y="1028700"/>
            <a:ext cx="4374600" cy="2406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b="1" lang="en-US" sz="2500"/>
              <a:t>On-Demand Archiving</a:t>
            </a:r>
            <a:endParaRPr b="1" sz="2500"/>
          </a:p>
          <a:p>
            <a:pPr indent="-387350" lvl="0" marL="457200" rtl="0" algn="l">
              <a:spcBef>
                <a:spcPts val="560"/>
              </a:spcBef>
              <a:spcAft>
                <a:spcPts val="0"/>
              </a:spcAft>
              <a:buSzPts val="2500"/>
              <a:buChar char="•"/>
            </a:pPr>
            <a:r>
              <a:rPr lang="en-US" sz="2500"/>
              <a:t>IA Save Page Now</a:t>
            </a:r>
            <a:endParaRPr sz="2500"/>
          </a:p>
          <a:p>
            <a:pPr indent="0" lvl="0" marL="457200" rtl="0" algn="l">
              <a:spcBef>
                <a:spcPts val="560"/>
              </a:spcBef>
              <a:spcAft>
                <a:spcPts val="0"/>
              </a:spcAft>
              <a:buNone/>
            </a:pPr>
            <a:r>
              <a:t/>
            </a:r>
            <a:endParaRPr sz="900"/>
          </a:p>
          <a:p>
            <a:pPr indent="-387350" lvl="0" marL="457200" rtl="0" algn="l">
              <a:spcBef>
                <a:spcPts val="560"/>
              </a:spcBef>
              <a:spcAft>
                <a:spcPts val="0"/>
              </a:spcAft>
              <a:buSzPts val="2500"/>
              <a:buChar char="•"/>
            </a:pPr>
            <a:r>
              <a:rPr lang="en-US" sz="2500"/>
              <a:t>archive.is/archive.today</a:t>
            </a:r>
            <a:endParaRPr sz="2500"/>
          </a:p>
          <a:p>
            <a:pPr indent="0" lvl="0" marL="457200" rtl="0" algn="l">
              <a:spcBef>
                <a:spcPts val="560"/>
              </a:spcBef>
              <a:spcAft>
                <a:spcPts val="0"/>
              </a:spcAft>
              <a:buNone/>
            </a:pPr>
            <a:r>
              <a:t/>
            </a:r>
            <a:endParaRPr sz="700"/>
          </a:p>
          <a:p>
            <a:pPr indent="-387350" lvl="0" marL="457200" rtl="0" algn="l">
              <a:spcBef>
                <a:spcPts val="560"/>
              </a:spcBef>
              <a:spcAft>
                <a:spcPts val="0"/>
              </a:spcAft>
              <a:buSzPts val="2500"/>
              <a:buChar char="•"/>
            </a:pPr>
            <a:r>
              <a:rPr lang="en-US" sz="2500"/>
              <a:t>Conifer</a:t>
            </a:r>
            <a:endParaRPr sz="2500"/>
          </a:p>
        </p:txBody>
      </p:sp>
      <p:pic>
        <p:nvPicPr>
          <p:cNvPr descr="Google Chrome and Memento logo's placed beside each other with the text &quot;experience web time travel&quot; and &quot;install Memento for Chrome&quot;." id="1132" name="Google Shape;1132;p109" title="Chrome Memento Extension"/>
          <p:cNvPicPr preferRelativeResize="0"/>
          <p:nvPr/>
        </p:nvPicPr>
        <p:blipFill rotWithShape="1">
          <a:blip r:embed="rId3">
            <a:alphaModFix/>
          </a:blip>
          <a:srcRect b="0" l="0" r="0" t="0"/>
          <a:stretch/>
        </p:blipFill>
        <p:spPr>
          <a:xfrm>
            <a:off x="281425" y="3823500"/>
            <a:ext cx="1399182" cy="933956"/>
          </a:xfrm>
          <a:prstGeom prst="rect">
            <a:avLst/>
          </a:prstGeom>
          <a:noFill/>
          <a:ln>
            <a:noFill/>
          </a:ln>
        </p:spPr>
      </p:pic>
      <p:pic>
        <p:nvPicPr>
          <p:cNvPr descr="Logo for Mink." id="1133" name="Google Shape;1133;p109" title="Mink"/>
          <p:cNvPicPr preferRelativeResize="0"/>
          <p:nvPr/>
        </p:nvPicPr>
        <p:blipFill rotWithShape="1">
          <a:blip r:embed="rId4">
            <a:alphaModFix/>
          </a:blip>
          <a:srcRect b="0" l="0" r="0" t="0"/>
          <a:stretch/>
        </p:blipFill>
        <p:spPr>
          <a:xfrm>
            <a:off x="2449839" y="3885001"/>
            <a:ext cx="810000" cy="810000"/>
          </a:xfrm>
          <a:prstGeom prst="rect">
            <a:avLst/>
          </a:prstGeom>
          <a:noFill/>
          <a:ln>
            <a:noFill/>
          </a:ln>
        </p:spPr>
      </p:pic>
      <p:pic>
        <p:nvPicPr>
          <p:cNvPr descr="Webpage for the WaybackMachine, allowing the user to visit recent versions of a page, the first version of the page, and even save the page now." id="1134" name="Google Shape;1134;p109" title="Wayback Machine"/>
          <p:cNvPicPr preferRelativeResize="0"/>
          <p:nvPr/>
        </p:nvPicPr>
        <p:blipFill rotWithShape="1">
          <a:blip r:embed="rId5">
            <a:alphaModFix/>
          </a:blip>
          <a:srcRect b="1999" l="4798" r="0" t="0"/>
          <a:stretch/>
        </p:blipFill>
        <p:spPr>
          <a:xfrm>
            <a:off x="3663700" y="3091087"/>
            <a:ext cx="948950" cy="1702369"/>
          </a:xfrm>
          <a:prstGeom prst="rect">
            <a:avLst/>
          </a:prstGeom>
          <a:noFill/>
          <a:ln cap="flat" cmpd="sng" w="9525">
            <a:solidFill>
              <a:srgbClr val="000000"/>
            </a:solidFill>
            <a:prstDash val="solid"/>
            <a:round/>
            <a:headEnd len="sm" w="sm" type="none"/>
            <a:tailEnd len="sm" w="sm" type="none"/>
          </a:ln>
        </p:spPr>
      </p:pic>
      <p:pic>
        <p:nvPicPr>
          <p:cNvPr descr="Text box to enter a URL and a button that states &quot;SAVE PAGE&quot; which would allow the user to save the page of the url entered." id="1135" name="Google Shape;1135;p109" title="IA Save Page Now."/>
          <p:cNvPicPr preferRelativeResize="0"/>
          <p:nvPr/>
        </p:nvPicPr>
        <p:blipFill>
          <a:blip r:embed="rId6">
            <a:alphaModFix/>
          </a:blip>
          <a:stretch>
            <a:fillRect/>
          </a:stretch>
        </p:blipFill>
        <p:spPr>
          <a:xfrm>
            <a:off x="4974325" y="3531975"/>
            <a:ext cx="1545844" cy="466744"/>
          </a:xfrm>
          <a:prstGeom prst="rect">
            <a:avLst/>
          </a:prstGeom>
          <a:noFill/>
          <a:ln cap="flat" cmpd="sng" w="9525">
            <a:solidFill>
              <a:srgbClr val="000000"/>
            </a:solidFill>
            <a:prstDash val="solid"/>
            <a:round/>
            <a:headEnd len="sm" w="sm" type="none"/>
            <a:tailEnd len="sm" w="sm" type="none"/>
          </a:ln>
        </p:spPr>
      </p:pic>
      <p:pic>
        <p:nvPicPr>
          <p:cNvPr descr="Conifer logo." id="1136" name="Google Shape;1136;p109" title="Conifer"/>
          <p:cNvPicPr preferRelativeResize="0"/>
          <p:nvPr/>
        </p:nvPicPr>
        <p:blipFill>
          <a:blip r:embed="rId7">
            <a:alphaModFix/>
          </a:blip>
          <a:stretch>
            <a:fillRect/>
          </a:stretch>
        </p:blipFill>
        <p:spPr>
          <a:xfrm>
            <a:off x="6180900" y="4227028"/>
            <a:ext cx="1450181" cy="414338"/>
          </a:xfrm>
          <a:prstGeom prst="rect">
            <a:avLst/>
          </a:prstGeom>
          <a:noFill/>
          <a:ln>
            <a:noFill/>
          </a:ln>
        </p:spPr>
      </p:pic>
      <p:pic>
        <p:nvPicPr>
          <p:cNvPr descr="&quot;Archive.today web capture&quot; on a tan background. Archive.today is an on-demand archiving tool." id="1137" name="Google Shape;1137;p109" title="Archive.today"/>
          <p:cNvPicPr preferRelativeResize="0"/>
          <p:nvPr/>
        </p:nvPicPr>
        <p:blipFill>
          <a:blip r:embed="rId8">
            <a:alphaModFix/>
          </a:blip>
          <a:stretch>
            <a:fillRect/>
          </a:stretch>
        </p:blipFill>
        <p:spPr>
          <a:xfrm>
            <a:off x="7320925" y="3671100"/>
            <a:ext cx="1221581" cy="37861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0"/>
          <p:cNvSpPr txBox="1"/>
          <p:nvPr/>
        </p:nvSpPr>
        <p:spPr>
          <a:xfrm>
            <a:off x="76200" y="57150"/>
            <a:ext cx="8991600" cy="4457700"/>
          </a:xfrm>
          <a:prstGeom prst="rect">
            <a:avLst/>
          </a:pr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143" name="Google Shape;1143;p110"/>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i="0" lang="en-US" sz="3600" u="none" cap="none" strike="noStrike">
                <a:solidFill>
                  <a:schemeClr val="dk1"/>
                </a:solidFill>
              </a:rPr>
              <a:t>Time Travel with Memento for Chrome</a:t>
            </a:r>
            <a:endParaRPr sz="5600"/>
          </a:p>
        </p:txBody>
      </p:sp>
      <p:pic>
        <p:nvPicPr>
          <p:cNvPr descr="Google Chrome and Memento logo's placed beside each other with the text &quot;experience web time travel&quot; and &quot;install Memento for Chrome&quot;." id="1144" name="Google Shape;1144;p110" title="Chrome Memento Extension"/>
          <p:cNvPicPr preferRelativeResize="0"/>
          <p:nvPr/>
        </p:nvPicPr>
        <p:blipFill rotWithShape="1">
          <a:blip r:embed="rId3">
            <a:alphaModFix/>
          </a:blip>
          <a:srcRect b="0" l="0" r="0" t="0"/>
          <a:stretch/>
        </p:blipFill>
        <p:spPr>
          <a:xfrm>
            <a:off x="2408237" y="1172765"/>
            <a:ext cx="3315890" cy="2213371"/>
          </a:xfrm>
          <a:prstGeom prst="rect">
            <a:avLst/>
          </a:prstGeom>
          <a:noFill/>
          <a:ln>
            <a:noFill/>
          </a:ln>
        </p:spPr>
      </p:pic>
      <p:sp>
        <p:nvSpPr>
          <p:cNvPr id="1145" name="Google Shape;1145;p110"/>
          <p:cNvSpPr txBox="1"/>
          <p:nvPr/>
        </p:nvSpPr>
        <p:spPr>
          <a:xfrm>
            <a:off x="685800" y="3656409"/>
            <a:ext cx="7848600" cy="70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
        <p:nvSpPr>
          <p:cNvPr id="1146" name="Google Shape;1146;p110"/>
          <p:cNvSpPr txBox="1"/>
          <p:nvPr/>
        </p:nvSpPr>
        <p:spPr>
          <a:xfrm>
            <a:off x="457200" y="4572000"/>
            <a:ext cx="8255100" cy="27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u="sng">
                <a:solidFill>
                  <a:schemeClr val="hlink"/>
                </a:solidFill>
                <a:latin typeface="Calibri"/>
                <a:ea typeface="Calibri"/>
                <a:cs typeface="Calibri"/>
                <a:sym typeface="Calibri"/>
                <a:hlinkClick r:id="rId4"/>
              </a:rPr>
              <a:t>WS-DL blog, "Right-Click to the Past -- Memento for Chrome"</a:t>
            </a:r>
            <a:r>
              <a:rPr i="0" lang="en-US" sz="1800" u="none">
                <a:solidFill>
                  <a:schemeClr val="dk1"/>
                </a:solidFill>
                <a:latin typeface="Calibri"/>
                <a:ea typeface="Calibri"/>
                <a:cs typeface="Calibri"/>
                <a:sym typeface="Calibri"/>
              </a:rPr>
              <a:t> </a:t>
            </a:r>
            <a:endParaRPr>
              <a:latin typeface="Calibri"/>
              <a:ea typeface="Calibri"/>
              <a:cs typeface="Calibri"/>
              <a:sym typeface="Calibri"/>
            </a:endParaRPr>
          </a:p>
        </p:txBody>
      </p:sp>
      <p:sp>
        <p:nvSpPr>
          <p:cNvPr id="1147" name="Google Shape;1147;p110"/>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48" name="Google Shape;1148;p110"/>
          <p:cNvSpPr txBox="1"/>
          <p:nvPr/>
        </p:nvSpPr>
        <p:spPr>
          <a:xfrm>
            <a:off x="2766600" y="4165650"/>
            <a:ext cx="48270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Calibri"/>
                <a:ea typeface="Calibri"/>
                <a:cs typeface="Calibri"/>
                <a:sym typeface="Calibri"/>
                <a:hlinkClick r:id="rId5"/>
              </a:rPr>
              <a:t>Memento Time Travel (Google Chrome store)</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1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Memento for Chrome</a:t>
            </a:r>
            <a:endParaRPr/>
          </a:p>
        </p:txBody>
      </p:sp>
      <p:sp>
        <p:nvSpPr>
          <p:cNvPr id="1155" name="Google Shape;1155;p11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156" name="Google Shape;1156;p111"/>
          <p:cNvSpPr txBox="1"/>
          <p:nvPr>
            <p:ph idx="1" type="body"/>
          </p:nvPr>
        </p:nvSpPr>
        <p:spPr>
          <a:xfrm>
            <a:off x="457200" y="1200150"/>
            <a:ext cx="8229600" cy="1015800"/>
          </a:xfrm>
          <a:prstGeom prst="rect">
            <a:avLst/>
          </a:prstGeom>
        </p:spPr>
        <p:txBody>
          <a:bodyPr anchorCtr="0" anchor="t" bIns="91425" lIns="91425" spcFirstLastPara="1" rIns="91425" wrap="square" tIns="91425">
            <a:noAutofit/>
          </a:bodyPr>
          <a:lstStyle/>
          <a:p>
            <a:pPr indent="-431800" lvl="0" marL="457200" rtl="0" algn="l">
              <a:spcBef>
                <a:spcPts val="640"/>
              </a:spcBef>
              <a:spcAft>
                <a:spcPts val="0"/>
              </a:spcAft>
              <a:buSzPts val="3200"/>
              <a:buChar char="•"/>
            </a:pPr>
            <a:r>
              <a:rPr lang="en-US"/>
              <a:t>Uses TimeGate for negotiation</a:t>
            </a:r>
            <a:endParaRPr/>
          </a:p>
          <a:p>
            <a:pPr indent="-431800" lvl="0" marL="457200" rtl="0" algn="l">
              <a:spcBef>
                <a:spcPts val="0"/>
              </a:spcBef>
              <a:spcAft>
                <a:spcPts val="0"/>
              </a:spcAft>
              <a:buSzPts val="3200"/>
              <a:buChar char="•"/>
            </a:pPr>
            <a:r>
              <a:rPr lang="en-US"/>
              <a:t>Can request a link at a specific datetime</a:t>
            </a:r>
            <a:endParaRPr/>
          </a:p>
        </p:txBody>
      </p:sp>
      <p:pic>
        <p:nvPicPr>
          <p:cNvPr id="1157" name="Google Shape;1157;p111"/>
          <p:cNvPicPr preferRelativeResize="0"/>
          <p:nvPr/>
        </p:nvPicPr>
        <p:blipFill rotWithShape="1">
          <a:blip r:embed="rId3">
            <a:alphaModFix/>
          </a:blip>
          <a:srcRect b="0" l="3920" r="0" t="6261"/>
          <a:stretch/>
        </p:blipFill>
        <p:spPr>
          <a:xfrm>
            <a:off x="1270275" y="2414738"/>
            <a:ext cx="6534349" cy="2368819"/>
          </a:xfrm>
          <a:prstGeom prst="rect">
            <a:avLst/>
          </a:prstGeom>
          <a:noFill/>
          <a:ln cap="flat" cmpd="sng" w="9525">
            <a:solidFill>
              <a:srgbClr val="000000"/>
            </a:solidFill>
            <a:prstDash val="solid"/>
            <a:round/>
            <a:headEnd len="sm" w="sm" type="none"/>
            <a:tailEnd len="sm" w="sm" type="none"/>
          </a:ln>
        </p:spPr>
      </p:pic>
      <p:pic>
        <p:nvPicPr>
          <p:cNvPr descr="Google Chrome and Memento logo's placed beside each other with the text &quot;experience web time travel&quot; and &quot;install Memento for Chrome&quot;." id="1158" name="Google Shape;1158;p111" title="Chrome Memento Extension"/>
          <p:cNvPicPr preferRelativeResize="0"/>
          <p:nvPr/>
        </p:nvPicPr>
        <p:blipFill rotWithShape="1">
          <a:blip r:embed="rId4">
            <a:alphaModFix/>
          </a:blip>
          <a:srcRect b="0" l="0" r="0" t="0"/>
          <a:stretch/>
        </p:blipFill>
        <p:spPr>
          <a:xfrm>
            <a:off x="7261500" y="762112"/>
            <a:ext cx="1349287" cy="90065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